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Default Extension="emf" ContentType="image/x-emf"/>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84" r:id="rId1"/>
  </p:sldMasterIdLst>
  <p:notesMasterIdLst>
    <p:notesMasterId r:id="rId39"/>
  </p:notesMasterIdLst>
  <p:handoutMasterIdLst>
    <p:handoutMasterId r:id="rId40"/>
  </p:handoutMasterIdLst>
  <p:sldIdLst>
    <p:sldId id="300" r:id="rId2"/>
    <p:sldId id="261" r:id="rId3"/>
    <p:sldId id="284" r:id="rId4"/>
    <p:sldId id="285" r:id="rId5"/>
    <p:sldId id="286" r:id="rId6"/>
    <p:sldId id="291" r:id="rId7"/>
    <p:sldId id="298" r:id="rId8"/>
    <p:sldId id="288" r:id="rId9"/>
    <p:sldId id="272" r:id="rId10"/>
    <p:sldId id="292" r:id="rId11"/>
    <p:sldId id="293" r:id="rId12"/>
    <p:sldId id="294" r:id="rId13"/>
    <p:sldId id="304" r:id="rId14"/>
    <p:sldId id="256" r:id="rId15"/>
    <p:sldId id="275" r:id="rId16"/>
    <p:sldId id="274" r:id="rId17"/>
    <p:sldId id="276" r:id="rId18"/>
    <p:sldId id="277" r:id="rId19"/>
    <p:sldId id="278" r:id="rId20"/>
    <p:sldId id="303" r:id="rId21"/>
    <p:sldId id="305" r:id="rId22"/>
    <p:sldId id="307" r:id="rId23"/>
    <p:sldId id="311" r:id="rId24"/>
    <p:sldId id="317" r:id="rId25"/>
    <p:sldId id="326" r:id="rId26"/>
    <p:sldId id="327" r:id="rId27"/>
    <p:sldId id="313" r:id="rId28"/>
    <p:sldId id="314" r:id="rId29"/>
    <p:sldId id="316" r:id="rId30"/>
    <p:sldId id="318" r:id="rId31"/>
    <p:sldId id="319" r:id="rId32"/>
    <p:sldId id="322" r:id="rId33"/>
    <p:sldId id="321" r:id="rId34"/>
    <p:sldId id="323" r:id="rId35"/>
    <p:sldId id="324" r:id="rId36"/>
    <p:sldId id="325" r:id="rId37"/>
    <p:sldId id="32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42" autoAdjust="0"/>
    <p:restoredTop sz="88606" autoAdjust="0"/>
  </p:normalViewPr>
  <p:slideViewPr>
    <p:cSldViewPr>
      <p:cViewPr varScale="1">
        <p:scale>
          <a:sx n="116" d="100"/>
          <a:sy n="116" d="100"/>
        </p:scale>
        <p:origin x="-112"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90" d="100"/>
          <a:sy n="90" d="100"/>
        </p:scale>
        <p:origin x="-2200"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F7A221-4904-D142-8D7F-1A54D7CBCD85}" type="datetimeFigureOut">
              <a:rPr lang="en-US" smtClean="0"/>
              <a:pPr/>
              <a:t>4/28/13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A3CF5A-82A1-F244-96D7-2DDEFC0D3789}"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75087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388454-A863-4772-9681-B3BBFE19C8A2}" type="datetimeFigureOut">
              <a:rPr lang="en-US" smtClean="0"/>
              <a:pPr/>
              <a:t>4/28/13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65C727-DDB6-403E-B0B9-34F67637D5E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831014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4F40321-470C-734C-B127-D7F9CB436A07}" type="slidenum">
              <a:rPr lang="en-US"/>
              <a:pPr/>
              <a:t>1</a:t>
            </a:fld>
            <a:endParaRPr 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0F75E80-638F-A34E-A682-B26C2EDF2AC9}" type="slidenum">
              <a:rPr lang="en-US"/>
              <a:pPr/>
              <a:t>16</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39D64F-7017-3344-8175-CD8FE0505B00}" type="slidenum">
              <a:rPr lang="en-US"/>
              <a:pPr/>
              <a:t>17</a:t>
            </a:fld>
            <a:endParaRPr 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9A51A53-DCF5-CB49-9C83-DED9D1D355DD}" type="slidenum">
              <a:rPr lang="en-US"/>
              <a:pPr/>
              <a:t>18</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226CF85-506A-6E49-ADD4-7042B093E5F3}" type="slidenum">
              <a:rPr lang="en-US"/>
              <a:pPr/>
              <a:t>19</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spcBef>
                <a:spcPct val="0"/>
              </a:spcBef>
            </a:pPr>
            <a:r>
              <a:rPr lang="en-US"/>
              <a:t>Caring – identified as important by students over and over; associated children’s persistence in learning and their staying in school; </a:t>
            </a:r>
          </a:p>
          <a:p>
            <a:pPr eaLnBrk="1" hangingPunct="1">
              <a:lnSpc>
                <a:spcPct val="90000"/>
              </a:lnSpc>
              <a:spcBef>
                <a:spcPct val="0"/>
              </a:spcBef>
            </a:pPr>
            <a:endParaRPr lang="en-US"/>
          </a:p>
          <a:p>
            <a:pPr eaLnBrk="1" hangingPunct="1">
              <a:lnSpc>
                <a:spcPct val="90000"/>
              </a:lnSpc>
              <a:spcBef>
                <a:spcPct val="0"/>
              </a:spcBef>
            </a:pPr>
            <a:r>
              <a:rPr lang="en-US"/>
              <a:t>Being fair and respectful – being a “warm demander,” supportive and positive learning environment; high expectations; orderly classroom; a calm and quiet management style; consistent response to disruptions such as quiet reminders of appropriate behavior, a hand on a shoulder, proximity to the student, or eye contact. “Students who are highly mobile need time to adjust to the new environment in which they find themselves. Therefore, if the classroom environment is chaotic, feelings of anxiety among highly mobile students may be exacerbated.” When population is mobile, democratic practices are effected: making rules together (somehow new arrivals have to be brought up to speed) and group problem solving (emotional safety issues for new arrivals, difficulty building community if whole class is shifting).</a:t>
            </a:r>
          </a:p>
          <a:p>
            <a:pPr eaLnBrk="1" hangingPunct="1">
              <a:lnSpc>
                <a:spcPct val="90000"/>
              </a:lnSpc>
              <a:spcBef>
                <a:spcPct val="0"/>
              </a:spcBef>
            </a:pPr>
            <a:endParaRPr lang="en-US"/>
          </a:p>
          <a:p>
            <a:pPr eaLnBrk="1" hangingPunct="1">
              <a:lnSpc>
                <a:spcPct val="90000"/>
              </a:lnSpc>
              <a:spcBef>
                <a:spcPct val="0"/>
              </a:spcBef>
            </a:pPr>
            <a:r>
              <a:rPr lang="en-US"/>
              <a:t>Interacting with students – includes getting to know them and their families on a personal/individual basis; developing a personal relationship with each student; understanding of child’s background and issues facing the family; greater knowledge of a family is usually associated with increased empathy</a:t>
            </a:r>
          </a:p>
          <a:p>
            <a:pPr eaLnBrk="1" hangingPunct="1">
              <a:lnSpc>
                <a:spcPct val="90000"/>
              </a:lnSpc>
              <a:spcBef>
                <a:spcPct val="0"/>
              </a:spcBef>
            </a:pPr>
            <a:endParaRPr lang="en-US"/>
          </a:p>
          <a:p>
            <a:pPr eaLnBrk="1" hangingPunct="1">
              <a:lnSpc>
                <a:spcPct val="90000"/>
              </a:lnSpc>
              <a:spcBef>
                <a:spcPct val="0"/>
              </a:spcBef>
            </a:pPr>
            <a:r>
              <a:rPr lang="en-US"/>
              <a:t>Enthusiastic and motivating – Motivated themselves by their subject matter, their own lifelong learning, and their relationships with their students; provide a supportive environment, and exhibit supportive behaviors such as staying late, coming in early, and making a commitment to student success</a:t>
            </a:r>
          </a:p>
          <a:p>
            <a:pPr eaLnBrk="1" hangingPunct="1">
              <a:lnSpc>
                <a:spcPct val="90000"/>
              </a:lnSpc>
              <a:spcBef>
                <a:spcPct val="0"/>
              </a:spcBef>
            </a:pPr>
            <a:endParaRPr lang="en-US"/>
          </a:p>
          <a:p>
            <a:pPr eaLnBrk="1" hangingPunct="1">
              <a:lnSpc>
                <a:spcPct val="90000"/>
              </a:lnSpc>
              <a:spcBef>
                <a:spcPct val="0"/>
              </a:spcBef>
            </a:pPr>
            <a:r>
              <a:rPr lang="en-US"/>
              <a:t>Positive attitude about teaching – Glad to be at school, modeling enthusiasm for learning; high teacher self-efficacy (makes more difference for low-achieving students than high-achieving students)</a:t>
            </a:r>
          </a:p>
          <a:p>
            <a:pPr eaLnBrk="1" hangingPunct="1">
              <a:lnSpc>
                <a:spcPct val="90000"/>
              </a:lnSpc>
              <a:spcBef>
                <a:spcPct val="0"/>
              </a:spcBef>
            </a:pPr>
            <a:endParaRPr lang="en-US"/>
          </a:p>
          <a:p>
            <a:pPr eaLnBrk="1" hangingPunct="1">
              <a:lnSpc>
                <a:spcPct val="90000"/>
              </a:lnSpc>
              <a:spcBef>
                <a:spcPct val="0"/>
              </a:spcBef>
            </a:pPr>
            <a:r>
              <a:rPr lang="en-US"/>
              <a:t>Reflecting on practice – always trying to improve practice, effectiveness; children can see it.</a:t>
            </a:r>
          </a:p>
        </p:txBody>
      </p:sp>
      <p:sp>
        <p:nvSpPr>
          <p:cNvPr id="12292" name="Slide Number Placeholder 3"/>
          <p:cNvSpPr>
            <a:spLocks noGrp="1"/>
          </p:cNvSpPr>
          <p:nvPr>
            <p:ph type="sldNum" sz="quarter" idx="5"/>
          </p:nvPr>
        </p:nvSpPr>
        <p:spPr bwMode="auto">
          <a:ln>
            <a:miter lim="800000"/>
            <a:headEnd/>
            <a:tailEnd/>
          </a:ln>
        </p:spPr>
        <p:txBody>
          <a:bodyPr/>
          <a:lstStyle/>
          <a:p>
            <a:fld id="{37BD25BE-C1A3-EB45-83A3-A827A1A04651}" type="slidenum">
              <a:rPr lang="en-US"/>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C45CE7-BD04-2D41-BEE9-35E6DF49AF9D}" type="slidenum">
              <a:rPr lang="en-US"/>
              <a:pPr/>
              <a:t>24</a:t>
            </a:fld>
            <a:endParaRPr lang="en-US"/>
          </a:p>
        </p:txBody>
      </p:sp>
      <p:sp>
        <p:nvSpPr>
          <p:cNvPr id="49155" name="Rectangle 2"/>
          <p:cNvSpPr>
            <a:spLocks noGrp="1" noRot="1" noChangeAspect="1" noChangeArrowheads="1" noTextEdit="1"/>
          </p:cNvSpPr>
          <p:nvPr>
            <p:ph type="sldImg"/>
          </p:nvPr>
        </p:nvSpPr>
        <p:spPr>
          <a:xfrm>
            <a:off x="1143000" y="684213"/>
            <a:ext cx="4573588" cy="3430587"/>
          </a:xfrm>
          <a:ln/>
        </p:spPr>
      </p:sp>
      <p:sp>
        <p:nvSpPr>
          <p:cNvPr id="49156"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spcBef>
                <a:spcPct val="0"/>
              </a:spcBef>
            </a:pPr>
            <a:r>
              <a:rPr lang="en-US"/>
              <a:t>Caring – identified as important by students over and over; associated children’s persistence in learning and their staying in school; </a:t>
            </a:r>
          </a:p>
          <a:p>
            <a:pPr eaLnBrk="1" hangingPunct="1">
              <a:lnSpc>
                <a:spcPct val="90000"/>
              </a:lnSpc>
              <a:spcBef>
                <a:spcPct val="0"/>
              </a:spcBef>
            </a:pPr>
            <a:endParaRPr lang="en-US"/>
          </a:p>
          <a:p>
            <a:pPr eaLnBrk="1" hangingPunct="1">
              <a:lnSpc>
                <a:spcPct val="90000"/>
              </a:lnSpc>
              <a:spcBef>
                <a:spcPct val="0"/>
              </a:spcBef>
            </a:pPr>
            <a:r>
              <a:rPr lang="en-US"/>
              <a:t>Being fair and respectful – being a “warm demander,” supportive and positive learning environment; high expectations; orderly classroom; a calm and quiet management style; consistent response to disruptions such as quiet reminders of appropriate behavior, a hand on a shoulder, proximity to the student, or eye contact. “Students who are highly mobile need time to adjust to the new environment in which they find themselves. Therefore, if the classroom environment is chaotic, feelings of anxiety among highly mobile students may be exacerbated.” When population is mobile, democratic practices are effected: making rules together (somehow new arrivals have to be brought up to speed) and group problem solving (emotional safety issues for new arrivals, difficulty building community if whole class is shifting).</a:t>
            </a:r>
          </a:p>
          <a:p>
            <a:pPr eaLnBrk="1" hangingPunct="1">
              <a:lnSpc>
                <a:spcPct val="90000"/>
              </a:lnSpc>
              <a:spcBef>
                <a:spcPct val="0"/>
              </a:spcBef>
            </a:pPr>
            <a:endParaRPr lang="en-US"/>
          </a:p>
          <a:p>
            <a:pPr eaLnBrk="1" hangingPunct="1">
              <a:lnSpc>
                <a:spcPct val="90000"/>
              </a:lnSpc>
              <a:spcBef>
                <a:spcPct val="0"/>
              </a:spcBef>
            </a:pPr>
            <a:r>
              <a:rPr lang="en-US"/>
              <a:t>Interacting with students – includes getting to know them and their families on a personal/individual basis; developing a personal relationship with each student; understanding of child’s background and issues facing the family; greater knowledge of a family is usually associated with increased empathy</a:t>
            </a:r>
          </a:p>
          <a:p>
            <a:pPr eaLnBrk="1" hangingPunct="1">
              <a:lnSpc>
                <a:spcPct val="90000"/>
              </a:lnSpc>
              <a:spcBef>
                <a:spcPct val="0"/>
              </a:spcBef>
            </a:pPr>
            <a:endParaRPr lang="en-US"/>
          </a:p>
          <a:p>
            <a:pPr eaLnBrk="1" hangingPunct="1">
              <a:lnSpc>
                <a:spcPct val="90000"/>
              </a:lnSpc>
              <a:spcBef>
                <a:spcPct val="0"/>
              </a:spcBef>
            </a:pPr>
            <a:r>
              <a:rPr lang="en-US"/>
              <a:t>Enthusiastic and motivating – Motivated themselves by their subject matter, their own lifelong learning, and their relationships with their students; provide a supportive environment, and exhibit supportive behaviors such as staying late, coming in early, and making a commitment to student success</a:t>
            </a:r>
          </a:p>
          <a:p>
            <a:pPr eaLnBrk="1" hangingPunct="1">
              <a:lnSpc>
                <a:spcPct val="90000"/>
              </a:lnSpc>
              <a:spcBef>
                <a:spcPct val="0"/>
              </a:spcBef>
            </a:pPr>
            <a:endParaRPr lang="en-US"/>
          </a:p>
          <a:p>
            <a:pPr eaLnBrk="1" hangingPunct="1">
              <a:lnSpc>
                <a:spcPct val="90000"/>
              </a:lnSpc>
              <a:spcBef>
                <a:spcPct val="0"/>
              </a:spcBef>
            </a:pPr>
            <a:r>
              <a:rPr lang="en-US"/>
              <a:t>Positive attitude about teaching – Glad to be at school, modeling enthusiasm for learning; high teacher self-efficacy (makes more difference for low-achieving students than high-achieving students)</a:t>
            </a:r>
          </a:p>
          <a:p>
            <a:pPr eaLnBrk="1" hangingPunct="1">
              <a:lnSpc>
                <a:spcPct val="90000"/>
              </a:lnSpc>
              <a:spcBef>
                <a:spcPct val="0"/>
              </a:spcBef>
            </a:pPr>
            <a:endParaRPr lang="en-US"/>
          </a:p>
          <a:p>
            <a:pPr eaLnBrk="1" hangingPunct="1">
              <a:lnSpc>
                <a:spcPct val="90000"/>
              </a:lnSpc>
              <a:spcBef>
                <a:spcPct val="0"/>
              </a:spcBef>
            </a:pPr>
            <a:r>
              <a:rPr lang="en-US"/>
              <a:t>Reflecting on practice – always trying to improve practice, effectiveness; children can see it.</a:t>
            </a:r>
          </a:p>
        </p:txBody>
      </p:sp>
      <p:sp>
        <p:nvSpPr>
          <p:cNvPr id="12292" name="Slide Number Placeholder 3"/>
          <p:cNvSpPr>
            <a:spLocks noGrp="1"/>
          </p:cNvSpPr>
          <p:nvPr>
            <p:ph type="sldNum" sz="quarter" idx="5"/>
          </p:nvPr>
        </p:nvSpPr>
        <p:spPr bwMode="auto">
          <a:ln>
            <a:miter lim="800000"/>
            <a:headEnd/>
            <a:tailEnd/>
          </a:ln>
        </p:spPr>
        <p:txBody>
          <a:bodyPr/>
          <a:lstStyle/>
          <a:p>
            <a:fld id="{37BD25BE-C1A3-EB45-83A3-A827A1A04651}" type="slidenum">
              <a:rPr lang="en-US"/>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Referrals and advocacy</a:t>
            </a:r>
          </a:p>
          <a:p>
            <a:pPr eaLnBrk="1" hangingPunct="1">
              <a:spcBef>
                <a:spcPct val="0"/>
              </a:spcBef>
            </a:pPr>
            <a:r>
              <a:rPr lang="en-US"/>
              <a:t>-know your community</a:t>
            </a:r>
          </a:p>
          <a:p>
            <a:pPr eaLnBrk="1" hangingPunct="1">
              <a:spcBef>
                <a:spcPct val="0"/>
              </a:spcBef>
            </a:pPr>
            <a:r>
              <a:rPr lang="en-US"/>
              <a:t>-identify both private and government assistance centers; develop a PERSONAL RELATIONSHIP with someone at each agency so that you can cut through red tape if necessary.</a:t>
            </a:r>
          </a:p>
          <a:p>
            <a:pPr eaLnBrk="1" hangingPunct="1">
              <a:spcBef>
                <a:spcPct val="0"/>
              </a:spcBef>
            </a:pPr>
            <a:r>
              <a:rPr lang="en-US"/>
              <a:t>-network in the school system for quick attention to academic placement and evaluation</a:t>
            </a:r>
          </a:p>
          <a:p>
            <a:pPr eaLnBrk="1" hangingPunct="1">
              <a:spcBef>
                <a:spcPct val="0"/>
              </a:spcBef>
            </a:pPr>
            <a:r>
              <a:rPr lang="en-US"/>
              <a:t>-attempt to work with family even before child enters the classroom</a:t>
            </a:r>
          </a:p>
          <a:p>
            <a:pPr eaLnBrk="1" hangingPunct="1">
              <a:spcBef>
                <a:spcPct val="0"/>
              </a:spcBef>
            </a:pPr>
            <a:r>
              <a:rPr lang="en-US"/>
              <a:t>-if child may arrive without supplies, discretely prepare desk or cubby with needed materials; have outdoor clothing on hand for any child not adequately prepared for the day</a:t>
            </a:r>
          </a:p>
          <a:p>
            <a:pPr eaLnBrk="1" hangingPunct="1">
              <a:spcBef>
                <a:spcPct val="0"/>
              </a:spcBef>
            </a:pPr>
            <a:r>
              <a:rPr lang="en-US"/>
              <a:t>-provide hygiene items and time to “clean up” if necessary</a:t>
            </a:r>
          </a:p>
          <a:p>
            <a:pPr eaLnBrk="1" hangingPunct="1">
              <a:spcBef>
                <a:spcPct val="0"/>
              </a:spcBef>
            </a:pPr>
            <a:r>
              <a:rPr lang="en-US"/>
              <a:t>-Keep food available in the classroom; investigate “weekend food packs” provided by a local agency for families on free lunch, especially if access to food appears to be an issue for several at your school</a:t>
            </a:r>
          </a:p>
          <a:p>
            <a:pPr eaLnBrk="1" hangingPunct="1">
              <a:spcBef>
                <a:spcPct val="0"/>
              </a:spcBef>
            </a:pPr>
            <a:endParaRPr lang="en-US"/>
          </a:p>
        </p:txBody>
      </p:sp>
      <p:sp>
        <p:nvSpPr>
          <p:cNvPr id="14340" name="Slide Number Placeholder 3"/>
          <p:cNvSpPr>
            <a:spLocks noGrp="1"/>
          </p:cNvSpPr>
          <p:nvPr>
            <p:ph type="sldNum" sz="quarter" idx="5"/>
          </p:nvPr>
        </p:nvSpPr>
        <p:spPr bwMode="auto">
          <a:ln>
            <a:miter lim="800000"/>
            <a:headEnd/>
            <a:tailEnd/>
          </a:ln>
        </p:spPr>
        <p:txBody>
          <a:bodyPr/>
          <a:lstStyle/>
          <a:p>
            <a:fld id="{51C39E72-232B-044C-878E-D1FDC9B9F0EB}" type="slidenum">
              <a:rPr lang="en-US"/>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C45CE7-BD04-2D41-BEE9-35E6DF49AF9D}" type="slidenum">
              <a:rPr lang="en-US"/>
              <a:pPr/>
              <a:t>28</a:t>
            </a:fld>
            <a:endParaRPr lang="en-US"/>
          </a:p>
        </p:txBody>
      </p:sp>
      <p:sp>
        <p:nvSpPr>
          <p:cNvPr id="49155" name="Rectangle 2"/>
          <p:cNvSpPr>
            <a:spLocks noGrp="1" noRot="1" noChangeAspect="1" noChangeArrowheads="1" noTextEdit="1"/>
          </p:cNvSpPr>
          <p:nvPr>
            <p:ph type="sldImg"/>
          </p:nvPr>
        </p:nvSpPr>
        <p:spPr>
          <a:xfrm>
            <a:off x="1143000" y="684213"/>
            <a:ext cx="4573588" cy="3430587"/>
          </a:xfrm>
          <a:ln/>
        </p:spPr>
      </p:sp>
      <p:sp>
        <p:nvSpPr>
          <p:cNvPr id="49156"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C45CE7-BD04-2D41-BEE9-35E6DF49AF9D}" type="slidenum">
              <a:rPr lang="en-US"/>
              <a:pPr/>
              <a:t>32</a:t>
            </a:fld>
            <a:endParaRPr lang="en-US"/>
          </a:p>
        </p:txBody>
      </p:sp>
      <p:sp>
        <p:nvSpPr>
          <p:cNvPr id="49155" name="Rectangle 2"/>
          <p:cNvSpPr>
            <a:spLocks noGrp="1" noRot="1" noChangeAspect="1" noChangeArrowheads="1" noTextEdit="1"/>
          </p:cNvSpPr>
          <p:nvPr>
            <p:ph type="sldImg"/>
          </p:nvPr>
        </p:nvSpPr>
        <p:spPr>
          <a:xfrm>
            <a:off x="1143000" y="684213"/>
            <a:ext cx="4573588" cy="3430587"/>
          </a:xfrm>
          <a:ln/>
        </p:spPr>
      </p:sp>
      <p:sp>
        <p:nvSpPr>
          <p:cNvPr id="49156"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C45CE7-BD04-2D41-BEE9-35E6DF49AF9D}" type="slidenum">
              <a:rPr lang="en-US"/>
              <a:pPr/>
              <a:t>6</a:t>
            </a:fld>
            <a:endParaRPr lang="en-US" dirty="0"/>
          </a:p>
        </p:txBody>
      </p:sp>
      <p:sp>
        <p:nvSpPr>
          <p:cNvPr id="49155" name="Rectangle 2"/>
          <p:cNvSpPr>
            <a:spLocks noGrp="1" noRot="1" noChangeAspect="1" noChangeArrowheads="1" noTextEdit="1"/>
          </p:cNvSpPr>
          <p:nvPr>
            <p:ph type="sldImg"/>
          </p:nvPr>
        </p:nvSpPr>
        <p:spPr>
          <a:xfrm>
            <a:off x="1143000" y="684213"/>
            <a:ext cx="4573588" cy="3430587"/>
          </a:xfrm>
          <a:ln/>
        </p:spPr>
      </p:sp>
      <p:sp>
        <p:nvSpPr>
          <p:cNvPr id="49156"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dirty="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C45CE7-BD04-2D41-BEE9-35E6DF49AF9D}" type="slidenum">
              <a:rPr lang="en-US"/>
              <a:pPr/>
              <a:t>33</a:t>
            </a:fld>
            <a:endParaRPr lang="en-US"/>
          </a:p>
        </p:txBody>
      </p:sp>
      <p:sp>
        <p:nvSpPr>
          <p:cNvPr id="49155" name="Rectangle 2"/>
          <p:cNvSpPr>
            <a:spLocks noGrp="1" noRot="1" noChangeAspect="1" noChangeArrowheads="1" noTextEdit="1"/>
          </p:cNvSpPr>
          <p:nvPr>
            <p:ph type="sldImg"/>
          </p:nvPr>
        </p:nvSpPr>
        <p:spPr>
          <a:xfrm>
            <a:off x="1143000" y="684213"/>
            <a:ext cx="4573588" cy="3430587"/>
          </a:xfrm>
          <a:ln/>
        </p:spPr>
      </p:sp>
      <p:sp>
        <p:nvSpPr>
          <p:cNvPr id="49156"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0340664-5371-8540-A119-DBBB705E9D98}" type="slidenum">
              <a:rPr lang="en-US"/>
              <a:pPr/>
              <a:t>34</a:t>
            </a:fld>
            <a:endParaRPr lang="en-US" dirty="0"/>
          </a:p>
        </p:txBody>
      </p:sp>
      <p:sp>
        <p:nvSpPr>
          <p:cNvPr id="57347" name="Rectangle 2"/>
          <p:cNvSpPr>
            <a:spLocks noGrp="1" noRot="1" noChangeAspect="1" noChangeArrowheads="1" noTextEdit="1"/>
          </p:cNvSpPr>
          <p:nvPr>
            <p:ph type="sldImg"/>
          </p:nvPr>
        </p:nvSpPr>
        <p:spPr>
          <a:xfrm>
            <a:off x="1149350" y="681038"/>
            <a:ext cx="4556125" cy="3417887"/>
          </a:xfrm>
          <a:ln/>
        </p:spPr>
      </p:sp>
      <p:sp>
        <p:nvSpPr>
          <p:cNvPr id="57348" name="Rectangle 3"/>
          <p:cNvSpPr>
            <a:spLocks noGrp="1" noChangeArrowheads="1"/>
          </p:cNvSpPr>
          <p:nvPr>
            <p:ph type="body" idx="1"/>
          </p:nvPr>
        </p:nvSpPr>
        <p:spPr>
          <a:xfrm>
            <a:off x="914400" y="4343992"/>
            <a:ext cx="5029200" cy="4115194"/>
          </a:xfrm>
          <a:noFill/>
          <a:ln/>
        </p:spPr>
        <p:txBody>
          <a:bodyPr/>
          <a:lstStyle/>
          <a:p>
            <a:pPr eaLnBrk="1" hangingPunct="1"/>
            <a:endParaRPr lang="en-US" dirty="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8F0C5852-7CCF-514B-B92C-8BA46EC6D2B1}" type="slidenum">
              <a:rPr lang="en-US"/>
              <a:pPr/>
              <a:t>35</a:t>
            </a:fld>
            <a:endParaRPr lang="en-US" dirty="0"/>
          </a:p>
        </p:txBody>
      </p:sp>
      <p:sp>
        <p:nvSpPr>
          <p:cNvPr id="59395" name="Rectangle 1026"/>
          <p:cNvSpPr>
            <a:spLocks noGrp="1" noRot="1" noChangeAspect="1" noChangeArrowheads="1" noTextEdit="1"/>
          </p:cNvSpPr>
          <p:nvPr>
            <p:ph type="sldImg"/>
          </p:nvPr>
        </p:nvSpPr>
        <p:spPr>
          <a:xfrm>
            <a:off x="1143000" y="684213"/>
            <a:ext cx="4573588" cy="3430587"/>
          </a:xfrm>
          <a:ln/>
        </p:spPr>
      </p:sp>
      <p:sp>
        <p:nvSpPr>
          <p:cNvPr id="59396" name="Rectangle 1027"/>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dirty="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D94A3F7-11A9-FD45-9936-0133D3C3C1B5}" type="slidenum">
              <a:rPr lang="en-US"/>
              <a:pPr/>
              <a:t>36</a:t>
            </a:fld>
            <a:endParaRPr lang="en-US" dirty="0"/>
          </a:p>
        </p:txBody>
      </p:sp>
      <p:sp>
        <p:nvSpPr>
          <p:cNvPr id="61443" name="Rectangle 2"/>
          <p:cNvSpPr>
            <a:spLocks noGrp="1" noRot="1" noChangeAspect="1" noChangeArrowheads="1" noTextEdit="1"/>
          </p:cNvSpPr>
          <p:nvPr>
            <p:ph type="sldImg"/>
          </p:nvPr>
        </p:nvSpPr>
        <p:spPr>
          <a:xfrm>
            <a:off x="1143000" y="684213"/>
            <a:ext cx="4573588" cy="3430587"/>
          </a:xfrm>
          <a:ln/>
        </p:spPr>
      </p:sp>
      <p:sp>
        <p:nvSpPr>
          <p:cNvPr id="61444"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C45CE7-BD04-2D41-BEE9-35E6DF49AF9D}" type="slidenum">
              <a:rPr lang="en-US"/>
              <a:pPr/>
              <a:t>8</a:t>
            </a:fld>
            <a:endParaRPr lang="en-US" dirty="0"/>
          </a:p>
        </p:txBody>
      </p:sp>
      <p:sp>
        <p:nvSpPr>
          <p:cNvPr id="49155" name="Rectangle 2"/>
          <p:cNvSpPr>
            <a:spLocks noGrp="1" noRot="1" noChangeAspect="1" noChangeArrowheads="1" noTextEdit="1"/>
          </p:cNvSpPr>
          <p:nvPr>
            <p:ph type="sldImg"/>
          </p:nvPr>
        </p:nvSpPr>
        <p:spPr>
          <a:xfrm>
            <a:off x="1143000" y="684213"/>
            <a:ext cx="4573588" cy="3430587"/>
          </a:xfrm>
          <a:ln/>
        </p:spPr>
      </p:sp>
      <p:sp>
        <p:nvSpPr>
          <p:cNvPr id="49156"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AB5D2EE-A3C0-AB4F-8426-6F32CD53E709}" type="slidenum">
              <a:rPr lang="en-US"/>
              <a:pPr/>
              <a:t>9</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a:t>First of all, let me review some of the challenges that young children in homeless families face. Inadequate and/or temporary housing is devastating from the standpoints of both physical and emotional needs. And, some challenges derive from living in the poverty that most often accompanies the loss of housing, such as inadequate health care and inadequate nutrition. Many of our young children who are homeless have very young mothers who are struggling to be self-sufficient without adequate education and resources to do so. Many homeless parents and children do not have monetary or emotional support from their families. And in many cases, they are dealing with the effects of stress and depression. Finally, many homeless families with young children cannot access early childhood programs due to never being in one location long enough to move up on waiting lists.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C45CE7-BD04-2D41-BEE9-35E6DF49AF9D}" type="slidenum">
              <a:rPr lang="en-US"/>
              <a:pPr/>
              <a:t>10</a:t>
            </a:fld>
            <a:endParaRPr lang="en-US" dirty="0"/>
          </a:p>
        </p:txBody>
      </p:sp>
      <p:sp>
        <p:nvSpPr>
          <p:cNvPr id="49155" name="Rectangle 2"/>
          <p:cNvSpPr>
            <a:spLocks noGrp="1" noRot="1" noChangeAspect="1" noChangeArrowheads="1" noTextEdit="1"/>
          </p:cNvSpPr>
          <p:nvPr>
            <p:ph type="sldImg"/>
          </p:nvPr>
        </p:nvSpPr>
        <p:spPr>
          <a:xfrm>
            <a:off x="1143000" y="684213"/>
            <a:ext cx="4573588" cy="3430587"/>
          </a:xfrm>
          <a:ln/>
        </p:spPr>
      </p:sp>
      <p:sp>
        <p:nvSpPr>
          <p:cNvPr id="49156"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0C8C412-805A-7945-8458-79CDCEB989E3}" type="slidenum">
              <a:rPr lang="en-US"/>
              <a:pPr/>
              <a:t>11</a:t>
            </a:fld>
            <a:endParaRPr lang="en-US" dirty="0"/>
          </a:p>
        </p:txBody>
      </p:sp>
      <p:sp>
        <p:nvSpPr>
          <p:cNvPr id="43011" name="Rectangle 2"/>
          <p:cNvSpPr>
            <a:spLocks noGrp="1" noRot="1" noChangeAspect="1" noChangeArrowheads="1" noTextEdit="1"/>
          </p:cNvSpPr>
          <p:nvPr>
            <p:ph type="sldImg"/>
          </p:nvPr>
        </p:nvSpPr>
        <p:spPr>
          <a:xfrm>
            <a:off x="1143000" y="684213"/>
            <a:ext cx="4573588" cy="3430587"/>
          </a:xfrm>
          <a:ln/>
        </p:spPr>
      </p:sp>
      <p:sp>
        <p:nvSpPr>
          <p:cNvPr id="43012"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dirty="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C45CE7-BD04-2D41-BEE9-35E6DF49AF9D}" type="slidenum">
              <a:rPr lang="en-US"/>
              <a:pPr/>
              <a:t>12</a:t>
            </a:fld>
            <a:endParaRPr lang="en-US" dirty="0"/>
          </a:p>
        </p:txBody>
      </p:sp>
      <p:sp>
        <p:nvSpPr>
          <p:cNvPr id="49155" name="Rectangle 2"/>
          <p:cNvSpPr>
            <a:spLocks noGrp="1" noRot="1" noChangeAspect="1" noChangeArrowheads="1" noTextEdit="1"/>
          </p:cNvSpPr>
          <p:nvPr>
            <p:ph type="sldImg"/>
          </p:nvPr>
        </p:nvSpPr>
        <p:spPr>
          <a:xfrm>
            <a:off x="1143000" y="684213"/>
            <a:ext cx="4573588" cy="3430587"/>
          </a:xfrm>
          <a:ln/>
        </p:spPr>
      </p:sp>
      <p:sp>
        <p:nvSpPr>
          <p:cNvPr id="49156" name="Rectangle 3"/>
          <p:cNvSpPr>
            <a:spLocks noGrp="1" noChangeArrowheads="1"/>
          </p:cNvSpPr>
          <p:nvPr>
            <p:ph type="body" idx="1"/>
          </p:nvPr>
        </p:nvSpPr>
        <p:spPr>
          <a:xfrm>
            <a:off x="914400" y="4343992"/>
            <a:ext cx="5029200" cy="4115194"/>
          </a:xfrm>
          <a:noFill/>
          <a:ln/>
        </p:spPr>
        <p:txBody>
          <a:bodyPr lIns="91751" tIns="45876" rIns="91751" bIns="45876"/>
          <a:lstStyle/>
          <a:p>
            <a:pPr eaLnBrk="1" hangingPunct="1"/>
            <a:endParaRPr lang="en-US" sz="1400"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These laws do not operate exclusively of one another.</a:t>
            </a:r>
          </a:p>
          <a:p>
            <a:r>
              <a:rPr lang="en-US" dirty="0" smtClean="0"/>
              <a:t>2. Nor does one law supersede</a:t>
            </a:r>
            <a:r>
              <a:rPr lang="en-US" baseline="0" dirty="0" smtClean="0"/>
              <a:t> the other.</a:t>
            </a:r>
          </a:p>
          <a:p>
            <a:r>
              <a:rPr lang="en-US" baseline="0" dirty="0" smtClean="0"/>
              <a:t>~school districts and program staff often face experiences with both legal and practical responses are needed. </a:t>
            </a:r>
          </a:p>
          <a:p>
            <a:r>
              <a:rPr lang="en-US" baseline="0" dirty="0" smtClean="0"/>
              <a:t>~OUR CHALLENGE: How can we as educators maintain balance and consistency in our efforts to address multifaceted needs while always keeping in mind the best interest of the child or youth?  </a:t>
            </a:r>
            <a:endParaRPr lang="en-US" dirty="0"/>
          </a:p>
        </p:txBody>
      </p:sp>
      <p:sp>
        <p:nvSpPr>
          <p:cNvPr id="4" name="Slide Number Placeholder 3"/>
          <p:cNvSpPr>
            <a:spLocks noGrp="1"/>
          </p:cNvSpPr>
          <p:nvPr>
            <p:ph type="sldNum" sz="quarter" idx="10"/>
          </p:nvPr>
        </p:nvSpPr>
        <p:spPr/>
        <p:txBody>
          <a:bodyPr/>
          <a:lstStyle/>
          <a:p>
            <a:fld id="{2265C727-DDB6-403E-B0B9-34F67637D5E6}" type="slidenum">
              <a:rPr lang="en-US" smtClean="0"/>
              <a:pPr/>
              <a:t>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4FDFFF8-D058-6B49-B805-85FC6DCE3D4F}" type="slidenum">
              <a:rPr lang="en-US"/>
              <a:pPr/>
              <a:t>15</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normAutofit fontScale="85000" lnSpcReduction="20000"/>
          </a:bodyPr>
          <a:lstStyle/>
          <a:p>
            <a:pPr eaLnBrk="1" hangingPunct="1"/>
            <a:endParaRPr lang="en-US" dirty="0" smtClean="0"/>
          </a:p>
          <a:p>
            <a:pPr eaLnBrk="1" hangingPunct="1"/>
            <a:endParaRPr lang="en-US" dirty="0" smtClean="0"/>
          </a:p>
          <a:p>
            <a:pPr eaLnBrk="1" hangingPunct="1"/>
            <a:r>
              <a:rPr lang="en-US" dirty="0" smtClean="0"/>
              <a:t>The definition then goes on to list a variety of living arrangements that MAY be considered homeless. Some seem pretty clear: for example, living in an emergency shelter or longer-term transitional housing, or in a car, park, or abandoned building. While we don’t see many instances where children are abandoned in hospitals,  this may be an area where our Part C colleagues may be more aware of children with disabilities in hospitals whose families do not accept them. I think you can help us with identification in this area.</a:t>
            </a:r>
          </a:p>
          <a:p>
            <a:pPr eaLnBrk="1" hangingPunct="1"/>
            <a:endParaRPr lang="en-US" dirty="0" smtClean="0"/>
          </a:p>
          <a:p>
            <a:pPr eaLnBrk="1" hangingPunct="1"/>
            <a:r>
              <a:rPr lang="en-US" dirty="0" smtClean="0"/>
              <a:t>Other items on the list require us to go back to those 3 key words (fixed, regular, and adequate). </a:t>
            </a:r>
          </a:p>
          <a:p>
            <a:pPr eaLnBrk="1" hangingPunct="1"/>
            <a:endParaRPr lang="en-US" dirty="0" smtClean="0"/>
          </a:p>
          <a:p>
            <a:pPr eaLnBrk="1" hangingPunct="1"/>
            <a:r>
              <a:rPr lang="en-US" dirty="0" smtClean="0"/>
              <a:t>One example of this is sharing housing, sometimes referred to as being doubled up or tripled up. For educational purposes, a child in a family that lives with another family because they have lost their housing or similar economic hardship would be considered homeless. </a:t>
            </a:r>
          </a:p>
          <a:p>
            <a:pPr eaLnBrk="1" hangingPunct="1"/>
            <a:endParaRPr lang="en-US" dirty="0" smtClean="0"/>
          </a:p>
          <a:p>
            <a:pPr eaLnBrk="1" hangingPunct="1"/>
            <a:r>
              <a:rPr lang="en-US" dirty="0" smtClean="0"/>
              <a:t>In addition to looking at children awaiting foster care placement, a number of states have passed legislation that provides similar education rights to all children in foster care. </a:t>
            </a:r>
          </a:p>
          <a:p>
            <a:pPr eaLnBrk="1" hangingPunct="1"/>
            <a:endParaRPr lang="en-US" dirty="0" smtClean="0"/>
          </a:p>
          <a:p>
            <a:pPr eaLnBrk="1" hangingPunct="1"/>
            <a:r>
              <a:rPr lang="en-US" dirty="0" smtClean="0"/>
              <a:t>Children who qualify under Title I, Part C, for migrant education may be considered homeless, not as a result of their mobility but the adequacy of the residence. </a:t>
            </a:r>
          </a:p>
          <a:p>
            <a:pPr eaLnBrk="1" hangingPunct="1"/>
            <a:endParaRPr lang="en-US" dirty="0" smtClean="0"/>
          </a:p>
          <a:p>
            <a:pPr eaLnBrk="1" hangingPunct="1"/>
            <a:r>
              <a:rPr lang="en-US" dirty="0" smtClean="0"/>
              <a:t>Finally, unaccompanied homeless youth lack a fixed, regular, and adequate nighttime residence and are not in the physical custody of a parent or guardian. Since teen pregnancy is associated with developmental problems and teen homelessness, an unaccompanied homeless youth with a young child is likely to be a situation you may find in EI or ECSE</a:t>
            </a:r>
          </a:p>
          <a:p>
            <a:pPr eaLnBrk="1" hangingPunct="1"/>
            <a:endParaRPr lang="en-US" dirty="0" smtClean="0"/>
          </a:p>
          <a:p>
            <a:pPr eaLnBrk="1" hangingPunct="1"/>
            <a:r>
              <a:rPr lang="en-US" dirty="0" smtClean="0"/>
              <a:t>These are some highlights about the definition. We could spend our entire time together discussing its nuances, but for now, I would recommend that you work with your homeless education colleagues if unsure and consult the NCHE web site that has several briefs which unpack these terms and can assist you in making such determinations.</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DB786C1F-D87F-5A46-90D8-B117119DB2E8}" type="datetime1">
              <a:rPr lang="en-US" smtClean="0"/>
              <a:pPr/>
              <a:t>4/28/13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8D1F276-0BEE-48EC-A2E4-96228B16FC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BEB0FC-A49C-F947-8D8B-60E14859CD6D}" type="datetime1">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F276-0BEE-48EC-A2E4-96228B16FC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C8EF63-78EE-4740-9C63-716A69ADE656}" type="datetime1">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F276-0BEE-48EC-A2E4-96228B16FC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2C045E-9001-B846-8F89-1908FE3C107C}" type="datetime1">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F276-0BEE-48EC-A2E4-96228B16FC9C}"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D879B3-900B-314C-912E-EBDF06247229}" type="datetime1">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1F276-0BEE-48EC-A2E4-96228B16FC9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DD9D28-34ED-1844-827C-2330A6596F97}" type="datetime1">
              <a:rPr lang="en-US" smtClean="0"/>
              <a:pPr/>
              <a:t>4/28/13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1F276-0BEE-48EC-A2E4-96228B16FC9C}"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7EC65A6-BA43-F546-8CEE-8BD7E8EEBFA5}" type="datetime1">
              <a:rPr lang="en-US" smtClean="0"/>
              <a:pPr/>
              <a:t>4/28/13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1F276-0BEE-48EC-A2E4-96228B16FC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41CED1-ED17-0F45-9FCB-572F69ABAA93}" type="datetime1">
              <a:rPr lang="en-US" smtClean="0"/>
              <a:pPr/>
              <a:t>4/28/13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1F276-0BEE-48EC-A2E4-96228B16FC9C}"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330D8-6CD7-ED4A-9B1E-8F229421A545}" type="datetime1">
              <a:rPr lang="en-US" smtClean="0"/>
              <a:pPr/>
              <a:t>4/28/13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1F276-0BEE-48EC-A2E4-96228B16FC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7F6035F-51A1-5F49-BA82-179F1DF228BD}" type="datetime1">
              <a:rPr lang="en-US" smtClean="0"/>
              <a:pPr/>
              <a:t>4/28/13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1F276-0BEE-48EC-A2E4-96228B16FC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BCED4F2D-BBC2-6E4D-A5CF-C664349EADF7}" type="datetime1">
              <a:rPr lang="en-US" smtClean="0"/>
              <a:pPr/>
              <a:t>4/28/13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8D1F276-0BEE-48EC-A2E4-96228B16FC9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08ED86C0-E49D-C542-927C-187D330C88BC}" type="datetime1">
              <a:rPr lang="en-US" smtClean="0"/>
              <a:pPr/>
              <a:t>4/28/13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8D1F276-0BEE-48EC-A2E4-96228B16FC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wmpenn.edu/PennWeb/LTP/Reference/Teach/ResGuideK-12.html" TargetMode="External"/><Relationship Id="rId4" Type="http://schemas.openxmlformats.org/officeDocument/2006/relationships/hyperlink" Target="http://www.nytimes.com/learning/teachers/lessons/20020325monday.html"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rjuliejg@gmail.com" TargetMode="External"/><Relationship Id="rId3" Type="http://schemas.openxmlformats.org/officeDocument/2006/relationships/hyperlink" Target="mailto:alauderbaugh@bemidji.k12.mn.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0" name="Rectangle 6"/>
          <p:cNvSpPr>
            <a:spLocks noGrp="1" noChangeArrowheads="1"/>
          </p:cNvSpPr>
          <p:nvPr>
            <p:ph type="ctrTitle"/>
          </p:nvPr>
        </p:nvSpPr>
        <p:spPr>
          <a:xfrm>
            <a:off x="838200" y="533400"/>
            <a:ext cx="7772400" cy="685800"/>
          </a:xfrm>
        </p:spPr>
        <p:txBody>
          <a:bodyPr>
            <a:normAutofit fontScale="90000"/>
          </a:bodyPr>
          <a:lstStyle/>
          <a:p>
            <a:pPr algn="ctr">
              <a:defRPr/>
            </a:pPr>
            <a:r>
              <a:rPr lang="en-US" sz="2500" dirty="0" smtClean="0">
                <a:solidFill>
                  <a:schemeClr val="accent2"/>
                </a:solidFill>
              </a:rPr>
              <a:t>Homelessness through the</a:t>
            </a:r>
            <a:r>
              <a:rPr lang="en-US" sz="2500" dirty="0" smtClean="0">
                <a:solidFill>
                  <a:schemeClr val="accent2"/>
                </a:solidFill>
              </a:rPr>
              <a:t> Eyes </a:t>
            </a:r>
            <a:r>
              <a:rPr lang="en-US" sz="2500" dirty="0" smtClean="0">
                <a:solidFill>
                  <a:schemeClr val="accent2"/>
                </a:solidFill>
              </a:rPr>
              <a:t>of Children:</a:t>
            </a:r>
            <a:br>
              <a:rPr lang="en-US" sz="2500" dirty="0" smtClean="0">
                <a:solidFill>
                  <a:schemeClr val="accent2"/>
                </a:solidFill>
              </a:rPr>
            </a:br>
            <a:r>
              <a:rPr lang="en-US" sz="2500" dirty="0" smtClean="0">
                <a:solidFill>
                  <a:schemeClr val="accent2"/>
                </a:solidFill>
              </a:rPr>
              <a:t> A Special Needs Perspective</a:t>
            </a:r>
          </a:p>
        </p:txBody>
      </p:sp>
      <p:sp>
        <p:nvSpPr>
          <p:cNvPr id="1027" name="Rectangle 3"/>
          <p:cNvSpPr>
            <a:spLocks noGrp="1" noChangeArrowheads="1"/>
          </p:cNvSpPr>
          <p:nvPr>
            <p:ph type="subTitle" idx="1"/>
          </p:nvPr>
        </p:nvSpPr>
        <p:spPr/>
        <p:txBody>
          <a:bodyPr/>
          <a:lstStyle/>
          <a:p>
            <a:pPr>
              <a:lnSpc>
                <a:spcPct val="75000"/>
              </a:lnSpc>
              <a:spcBef>
                <a:spcPct val="0"/>
              </a:spcBef>
              <a:buFont typeface="Monotype Sorts" charset="2"/>
              <a:buNone/>
              <a:defRPr/>
            </a:pPr>
            <a:endParaRPr lang="en-US" b="1" dirty="0">
              <a:ea typeface="+mn-ea"/>
              <a:cs typeface="+mn-cs"/>
            </a:endParaRPr>
          </a:p>
          <a:p>
            <a:pPr>
              <a:lnSpc>
                <a:spcPct val="75000"/>
              </a:lnSpc>
              <a:spcBef>
                <a:spcPct val="0"/>
              </a:spcBef>
              <a:buFont typeface="Monotype Sorts" charset="2"/>
              <a:buNone/>
              <a:defRPr/>
            </a:pPr>
            <a:endParaRPr lang="en-US" b="1" dirty="0">
              <a:ea typeface="+mn-ea"/>
              <a:cs typeface="+mn-cs"/>
            </a:endParaRPr>
          </a:p>
          <a:p>
            <a:pPr>
              <a:lnSpc>
                <a:spcPct val="75000"/>
              </a:lnSpc>
              <a:spcBef>
                <a:spcPct val="0"/>
              </a:spcBef>
              <a:buFont typeface="Monotype Sorts" charset="2"/>
              <a:buNone/>
              <a:defRPr/>
            </a:pPr>
            <a:endParaRPr lang="en-US" b="1" dirty="0">
              <a:ea typeface="+mn-ea"/>
              <a:cs typeface="+mn-cs"/>
            </a:endParaRPr>
          </a:p>
          <a:p>
            <a:pPr>
              <a:lnSpc>
                <a:spcPct val="75000"/>
              </a:lnSpc>
              <a:spcBef>
                <a:spcPct val="0"/>
              </a:spcBef>
              <a:buFont typeface="Monotype Sorts" charset="2"/>
              <a:buNone/>
              <a:defRPr/>
            </a:pPr>
            <a:endParaRPr lang="en-US" dirty="0">
              <a:ea typeface="+mn-ea"/>
              <a:cs typeface="+mn-cs"/>
            </a:endParaRPr>
          </a:p>
        </p:txBody>
      </p:sp>
      <p:pic>
        <p:nvPicPr>
          <p:cNvPr id="15364" name="Picture 5" descr="outside-the-window"/>
          <p:cNvPicPr>
            <a:picLocks noChangeAspect="1" noChangeArrowheads="1"/>
          </p:cNvPicPr>
          <p:nvPr/>
        </p:nvPicPr>
        <p:blipFill>
          <a:blip r:embed="rId3"/>
          <a:srcRect/>
          <a:stretch>
            <a:fillRect/>
          </a:stretch>
        </p:blipFill>
        <p:spPr bwMode="auto">
          <a:xfrm>
            <a:off x="1676400" y="1600200"/>
            <a:ext cx="5715000" cy="3914775"/>
          </a:xfrm>
          <a:prstGeom prst="rect">
            <a:avLst/>
          </a:prstGeom>
          <a:noFill/>
          <a:ln w="9525">
            <a:noFill/>
            <a:miter lim="800000"/>
            <a:headEnd/>
            <a:tailEnd/>
          </a:ln>
        </p:spPr>
      </p:pic>
      <p:sp>
        <p:nvSpPr>
          <p:cNvPr id="6" name="TextBox 5"/>
          <p:cNvSpPr txBox="1"/>
          <p:nvPr/>
        </p:nvSpPr>
        <p:spPr>
          <a:xfrm>
            <a:off x="1066800" y="1295400"/>
            <a:ext cx="7086600" cy="720710"/>
          </a:xfrm>
          <a:prstGeom prst="rect">
            <a:avLst/>
          </a:prstGeom>
          <a:noFill/>
        </p:spPr>
        <p:txBody>
          <a:bodyPr wrap="square" rtlCol="0">
            <a:spAutoFit/>
          </a:bodyPr>
          <a:lstStyle/>
          <a:p>
            <a:pPr algn="ctr">
              <a:lnSpc>
                <a:spcPct val="80000"/>
              </a:lnSpc>
              <a:buNone/>
              <a:defRPr/>
            </a:pPr>
            <a:endParaRPr lang="en-US" sz="2500" b="1" dirty="0" smtClean="0">
              <a:solidFill>
                <a:srgbClr val="3366FF"/>
              </a:solidFill>
              <a:effectLst>
                <a:outerShdw blurRad="38100" dist="38100" dir="2700000" algn="tl">
                  <a:srgbClr val="C0C0C0"/>
                </a:outerShdw>
              </a:effectLst>
            </a:endParaRPr>
          </a:p>
          <a:p>
            <a:endParaRPr lang="en-US" sz="2500" dirty="0"/>
          </a:p>
        </p:txBody>
      </p:sp>
    </p:spTree>
  </p:cSld>
  <p:clrMapOvr>
    <a:masterClrMapping/>
  </p:clrMapOvr>
  <p:transition advTm="701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Vertical Text Placeholder 8"/>
          <p:cNvSpPr>
            <a:spLocks noGrp="1"/>
          </p:cNvSpPr>
          <p:nvPr>
            <p:ph idx="1"/>
          </p:nvPr>
        </p:nvSpPr>
        <p:spPr>
          <a:xfrm>
            <a:off x="990600" y="1676400"/>
            <a:ext cx="7772400" cy="4495800"/>
          </a:xfrm>
        </p:spPr>
        <p:txBody>
          <a:bodyPr/>
          <a:lstStyle/>
          <a:p>
            <a:pPr>
              <a:buNone/>
            </a:pPr>
            <a:r>
              <a:rPr lang="en-US" sz="2800" baseline="0" dirty="0" smtClean="0"/>
              <a:t>Every day, homeless children are confronted with stressful, often traumatic events.</a:t>
            </a:r>
          </a:p>
          <a:p>
            <a:pPr lvl="1"/>
            <a:r>
              <a:rPr lang="en-US" dirty="0" smtClean="0"/>
              <a:t>74% of homeless children worry they will have no place to live.</a:t>
            </a:r>
          </a:p>
          <a:p>
            <a:pPr lvl="1"/>
            <a:r>
              <a:rPr lang="en-US" dirty="0" smtClean="0"/>
              <a:t>58% worry they will have no place to sleep.</a:t>
            </a:r>
          </a:p>
          <a:p>
            <a:pPr lvl="1"/>
            <a:r>
              <a:rPr lang="en-US" dirty="0" smtClean="0"/>
              <a:t>87% worry that something bad will happen to their family.</a:t>
            </a:r>
            <a:endParaRPr lang="en-US" dirty="0"/>
          </a:p>
        </p:txBody>
      </p:sp>
      <p:sp>
        <p:nvSpPr>
          <p:cNvPr id="524290" name="Rectangle 2"/>
          <p:cNvSpPr>
            <a:spLocks noGrp="1" noChangeArrowheads="1"/>
          </p:cNvSpPr>
          <p:nvPr>
            <p:ph type="title"/>
          </p:nvPr>
        </p:nvSpPr>
        <p:spPr>
          <a:xfrm>
            <a:off x="457200" y="152400"/>
            <a:ext cx="8229600" cy="762000"/>
          </a:xfrm>
        </p:spPr>
        <p:txBody>
          <a:bodyPr>
            <a:normAutofit fontScale="90000"/>
          </a:bodyPr>
          <a:lstStyle/>
          <a:p>
            <a:pPr algn="ctr">
              <a:defRPr/>
            </a:pPr>
            <a:r>
              <a:rPr lang="en-US" sz="2400" i="1" dirty="0" smtClean="0"/>
              <a:t>Who are homeless children with special emotional needs</a:t>
            </a:r>
            <a:endParaRPr lang="en-US" sz="2400" dirty="0" smtClean="0">
              <a:ea typeface="+mj-ea"/>
              <a:cs typeface="+mj-cs"/>
            </a:endParaRPr>
          </a:p>
        </p:txBody>
      </p:sp>
      <p:sp>
        <p:nvSpPr>
          <p:cNvPr id="48131" name="Text Box 3"/>
          <p:cNvSpPr txBox="1">
            <a:spLocks noChangeArrowheads="1"/>
          </p:cNvSpPr>
          <p:nvPr/>
        </p:nvSpPr>
        <p:spPr bwMode="auto">
          <a:xfrm>
            <a:off x="614020" y="5807075"/>
            <a:ext cx="5896000" cy="307777"/>
          </a:xfrm>
          <a:prstGeom prst="rect">
            <a:avLst/>
          </a:prstGeom>
          <a:noFill/>
          <a:ln w="12700">
            <a:noFill/>
            <a:miter lim="800000"/>
            <a:headEnd type="none" w="sm" len="sm"/>
            <a:tailEnd type="none" w="sm" len="sm"/>
          </a:ln>
        </p:spPr>
        <p:txBody>
          <a:bodyPr wrap="square">
            <a:prstTxWarp prst="textNoShape">
              <a:avLst/>
            </a:prstTxWarp>
            <a:spAutoFit/>
          </a:bodyPr>
          <a:lstStyle/>
          <a:p>
            <a:r>
              <a:rPr lang="en-US" sz="1400" dirty="0">
                <a:latin typeface="Lindsey Pro" pitchFamily="66" charset="0"/>
              </a:rPr>
              <a:t>Source</a:t>
            </a:r>
            <a:r>
              <a:rPr lang="en-US" sz="1400" dirty="0" smtClean="0">
                <a:latin typeface="Lindsey Pro" pitchFamily="66" charset="0"/>
              </a:rPr>
              <a:t>: National Center on Family Homelessness (NCFH) </a:t>
            </a:r>
            <a:endParaRPr lang="en-US" sz="1400" dirty="0">
              <a:latin typeface="Lindsey Pro" pitchFamily="66" charset="0"/>
            </a:endParaRPr>
          </a:p>
        </p:txBody>
      </p:sp>
      <p:sp>
        <p:nvSpPr>
          <p:cNvPr id="524292" name="Rectangle 4"/>
          <p:cNvSpPr>
            <a:spLocks noChangeArrowheads="1"/>
          </p:cNvSpPr>
          <p:nvPr/>
        </p:nvSpPr>
        <p:spPr bwMode="auto">
          <a:xfrm>
            <a:off x="381000" y="1588572"/>
            <a:ext cx="8012113" cy="2831544"/>
          </a:xfrm>
          <a:prstGeom prst="rect">
            <a:avLst/>
          </a:prstGeom>
          <a:noFill/>
          <a:ln w="9525">
            <a:noFill/>
            <a:miter lim="800000"/>
            <a:headEnd/>
            <a:tailEnd/>
          </a:ln>
          <a:effectLst/>
        </p:spPr>
        <p:txBody>
          <a:bodyPr anchor="ctr">
            <a:prstTxWarp prst="textNoShape">
              <a:avLst/>
            </a:prstTxWarp>
            <a:spAutoFit/>
          </a:bodyPr>
          <a:lstStyle/>
          <a:p>
            <a:pPr algn="ctr">
              <a:defRPr/>
            </a:pPr>
            <a:r>
              <a:rPr lang="en-US" sz="2800" dirty="0">
                <a:latin typeface="Lindsey Pro" pitchFamily="66" charset="0"/>
              </a:rPr>
              <a:t>  </a:t>
            </a:r>
          </a:p>
          <a:p>
            <a:pPr algn="ctr">
              <a:defRPr/>
            </a:pPr>
            <a:endParaRPr lang="en-US" sz="2800" dirty="0" smtClean="0">
              <a:latin typeface="Lindsey Pro" pitchFamily="66" charset="0"/>
            </a:endParaRPr>
          </a:p>
          <a:p>
            <a:pPr algn="ctr">
              <a:defRPr/>
            </a:pPr>
            <a:endParaRPr lang="en-US" sz="3600" b="1" dirty="0" smtClean="0">
              <a:solidFill>
                <a:srgbClr val="FF9933"/>
              </a:solidFill>
              <a:latin typeface="Lindsey Pro" pitchFamily="66" charset="0"/>
            </a:endParaRPr>
          </a:p>
          <a:p>
            <a:pPr algn="ctr">
              <a:defRPr/>
            </a:pPr>
            <a:r>
              <a:rPr lang="en-US" sz="3200" b="1" dirty="0">
                <a:solidFill>
                  <a:srgbClr val="FF9933"/>
                </a:solidFill>
                <a:latin typeface="Lindsey Pro" pitchFamily="66" charset="0"/>
              </a:rPr>
              <a:t> </a:t>
            </a:r>
            <a:endParaRPr lang="en-US" sz="3600" b="1" dirty="0">
              <a:solidFill>
                <a:srgbClr val="FF9933"/>
              </a:solidFill>
              <a:latin typeface="Lindsey Pro" pitchFamily="66" charset="0"/>
            </a:endParaRPr>
          </a:p>
          <a:p>
            <a:pPr algn="ctr">
              <a:defRPr/>
            </a:pPr>
            <a:r>
              <a:rPr lang="en-US" sz="5400" dirty="0">
                <a:latin typeface="Lindsey Pro" pitchFamily="66" charset="0"/>
              </a:rPr>
              <a:t> </a:t>
            </a:r>
            <a:endParaRPr lang="en-US" sz="4400" dirty="0">
              <a:latin typeface="Lindsey Pro" pitchFamily="66" charset="0"/>
            </a:endParaRPr>
          </a:p>
        </p:txBody>
      </p:sp>
      <p:pic>
        <p:nvPicPr>
          <p:cNvPr id="48133" name="Picture 10"/>
          <p:cNvPicPr>
            <a:picLocks noChangeAspect="1" noChangeArrowheads="1"/>
          </p:cNvPicPr>
          <p:nvPr/>
        </p:nvPicPr>
        <p:blipFill>
          <a:blip r:embed="rId3"/>
          <a:srcRect/>
          <a:stretch>
            <a:fillRect/>
          </a:stretch>
        </p:blipFill>
        <p:spPr bwMode="auto">
          <a:xfrm>
            <a:off x="6153244" y="5135990"/>
            <a:ext cx="1363372" cy="1342170"/>
          </a:xfrm>
          <a:prstGeom prst="rect">
            <a:avLst/>
          </a:prstGeom>
          <a:noFill/>
          <a:ln w="9525">
            <a:noFill/>
            <a:miter lim="800000"/>
            <a:headEnd/>
            <a:tailEnd/>
          </a:ln>
        </p:spPr>
      </p:pic>
    </p:spTree>
  </p:cSld>
  <p:clrMapOvr>
    <a:masterClrMapping/>
  </p:clrMapOvr>
  <p:transition advTm="1213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143000" y="1600200"/>
            <a:ext cx="7772400" cy="3854116"/>
          </a:xfrm>
        </p:spPr>
        <p:txBody>
          <a:bodyPr/>
          <a:lstStyle/>
          <a:p>
            <a:r>
              <a:rPr lang="en-US" dirty="0" smtClean="0"/>
              <a:t>Half of school-age homeless children experience anxiety, depression, or withdrawal</a:t>
            </a:r>
          </a:p>
          <a:p>
            <a:r>
              <a:rPr lang="en-US" dirty="0" smtClean="0">
                <a:solidFill>
                  <a:srgbClr val="0000FF"/>
                </a:solidFill>
              </a:rPr>
              <a:t>By the time homeless children are eight years old, one in three has a major mental disorder.</a:t>
            </a:r>
            <a:endParaRPr lang="en-US" dirty="0">
              <a:solidFill>
                <a:srgbClr val="0000FF"/>
              </a:solidFill>
            </a:endParaRPr>
          </a:p>
        </p:txBody>
      </p:sp>
      <p:sp>
        <p:nvSpPr>
          <p:cNvPr id="520194" name="Rectangle 2"/>
          <p:cNvSpPr>
            <a:spLocks noGrp="1" noChangeArrowheads="1"/>
          </p:cNvSpPr>
          <p:nvPr>
            <p:ph type="title"/>
          </p:nvPr>
        </p:nvSpPr>
        <p:spPr/>
        <p:txBody>
          <a:bodyPr/>
          <a:lstStyle/>
          <a:p>
            <a:r>
              <a:rPr lang="en-US" dirty="0" smtClean="0"/>
              <a:t> </a:t>
            </a:r>
          </a:p>
        </p:txBody>
      </p:sp>
      <p:sp>
        <p:nvSpPr>
          <p:cNvPr id="41987" name="Text Box 3"/>
          <p:cNvSpPr txBox="1">
            <a:spLocks noChangeArrowheads="1"/>
          </p:cNvSpPr>
          <p:nvPr/>
        </p:nvSpPr>
        <p:spPr bwMode="auto">
          <a:xfrm>
            <a:off x="1219199" y="5807075"/>
            <a:ext cx="5031891" cy="307777"/>
          </a:xfrm>
          <a:prstGeom prst="rect">
            <a:avLst/>
          </a:prstGeom>
          <a:noFill/>
          <a:ln w="12700">
            <a:noFill/>
            <a:miter lim="800000"/>
            <a:headEnd type="none" w="sm" len="sm"/>
            <a:tailEnd type="none" w="sm" len="sm"/>
          </a:ln>
        </p:spPr>
        <p:txBody>
          <a:bodyPr wrap="square">
            <a:prstTxWarp prst="textNoShape">
              <a:avLst/>
            </a:prstTxWarp>
            <a:spAutoFit/>
          </a:bodyPr>
          <a:lstStyle/>
          <a:p>
            <a:r>
              <a:rPr lang="en-US" sz="1400" dirty="0" smtClean="0">
                <a:latin typeface="Lindsey Pro" pitchFamily="66" charset="0"/>
              </a:rPr>
              <a:t>Source: National Center on Family Homelessness (NCFH) </a:t>
            </a:r>
            <a:endParaRPr lang="en-US" sz="1400" dirty="0">
              <a:latin typeface="Lindsey Pro" pitchFamily="66" charset="0"/>
            </a:endParaRPr>
          </a:p>
        </p:txBody>
      </p:sp>
      <p:pic>
        <p:nvPicPr>
          <p:cNvPr id="41989" name="Picture 5" descr="MPj03997610000[1]"/>
          <p:cNvPicPr>
            <a:picLocks noChangeAspect="1" noChangeArrowheads="1"/>
          </p:cNvPicPr>
          <p:nvPr/>
        </p:nvPicPr>
        <p:blipFill>
          <a:blip r:embed="rId3"/>
          <a:srcRect/>
          <a:stretch>
            <a:fillRect/>
          </a:stretch>
        </p:blipFill>
        <p:spPr bwMode="auto">
          <a:xfrm>
            <a:off x="6960872" y="190703"/>
            <a:ext cx="1729745" cy="1028497"/>
          </a:xfrm>
          <a:prstGeom prst="rect">
            <a:avLst/>
          </a:prstGeom>
          <a:noFill/>
          <a:ln w="3175">
            <a:solidFill>
              <a:srgbClr val="66FF66"/>
            </a:solidFill>
            <a:miter lim="800000"/>
            <a:headEnd/>
            <a:tailEnd/>
          </a:ln>
        </p:spPr>
      </p:pic>
      <p:sp>
        <p:nvSpPr>
          <p:cNvPr id="6" name="TextBox 5"/>
          <p:cNvSpPr txBox="1"/>
          <p:nvPr/>
        </p:nvSpPr>
        <p:spPr>
          <a:xfrm>
            <a:off x="152400" y="838200"/>
            <a:ext cx="6629400" cy="369332"/>
          </a:xfrm>
          <a:prstGeom prst="rect">
            <a:avLst/>
          </a:prstGeom>
          <a:noFill/>
        </p:spPr>
        <p:txBody>
          <a:bodyPr wrap="square" rtlCol="0">
            <a:spAutoFit/>
          </a:bodyPr>
          <a:lstStyle/>
          <a:p>
            <a:pPr algn="ctr"/>
            <a:r>
              <a:rPr lang="en-US" i="1" dirty="0" smtClean="0"/>
              <a:t>Who are homeless children with special emotional needs</a:t>
            </a:r>
            <a:endParaRPr lang="en-US" dirty="0"/>
          </a:p>
        </p:txBody>
      </p:sp>
    </p:spTree>
  </p:cSld>
  <p:clrMapOvr>
    <a:masterClrMapping/>
  </p:clrMapOvr>
  <p:transition advTm="9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Vertical Text Placeholder 8"/>
          <p:cNvSpPr>
            <a:spLocks noGrp="1"/>
          </p:cNvSpPr>
          <p:nvPr>
            <p:ph idx="1"/>
          </p:nvPr>
        </p:nvSpPr>
        <p:spPr>
          <a:xfrm>
            <a:off x="614020" y="1219200"/>
            <a:ext cx="8301380" cy="4895652"/>
          </a:xfrm>
        </p:spPr>
        <p:txBody>
          <a:bodyPr/>
          <a:lstStyle/>
          <a:p>
            <a:pPr>
              <a:buNone/>
            </a:pPr>
            <a:r>
              <a:rPr lang="en-US" sz="2500" dirty="0" smtClean="0"/>
              <a:t> Among young homeless children:</a:t>
            </a:r>
          </a:p>
          <a:p>
            <a:pPr lvl="1"/>
            <a:r>
              <a:rPr lang="en-US" sz="2100" dirty="0" smtClean="0"/>
              <a:t>One out of five (between three and six years of age) have emotional problems serious enough to require professional care</a:t>
            </a:r>
          </a:p>
          <a:p>
            <a:pPr lvl="1"/>
            <a:r>
              <a:rPr lang="en-US" sz="2100" dirty="0" smtClean="0"/>
              <a:t>16% of homeless preschoolers have behavior problems including severe aggression and hostility</a:t>
            </a:r>
          </a:p>
          <a:p>
            <a:pPr>
              <a:buNone/>
            </a:pPr>
            <a:r>
              <a:rPr lang="en-US" sz="2500" dirty="0" smtClean="0"/>
              <a:t> Among school-age homeless children:</a:t>
            </a:r>
          </a:p>
          <a:p>
            <a:pPr lvl="1"/>
            <a:r>
              <a:rPr lang="en-US" sz="2100" dirty="0" smtClean="0"/>
              <a:t>47% have problems such as anxiety, depression, and withdrawal, compared to 18% of other school-age children</a:t>
            </a:r>
          </a:p>
          <a:p>
            <a:pPr lvl="1"/>
            <a:r>
              <a:rPr lang="en-US" sz="2100" dirty="0" smtClean="0"/>
              <a:t>36 % manifest delinquent or aggressive behavior, compared to 17% of other school-age</a:t>
            </a:r>
            <a:endParaRPr lang="en-US" sz="2100" dirty="0"/>
          </a:p>
        </p:txBody>
      </p:sp>
      <p:sp>
        <p:nvSpPr>
          <p:cNvPr id="524290" name="Rectangle 2"/>
          <p:cNvSpPr>
            <a:spLocks noGrp="1" noChangeArrowheads="1"/>
          </p:cNvSpPr>
          <p:nvPr>
            <p:ph type="title"/>
          </p:nvPr>
        </p:nvSpPr>
        <p:spPr>
          <a:xfrm>
            <a:off x="457200" y="152400"/>
            <a:ext cx="8229600" cy="685800"/>
          </a:xfrm>
        </p:spPr>
        <p:txBody>
          <a:bodyPr>
            <a:normAutofit fontScale="90000"/>
          </a:bodyPr>
          <a:lstStyle/>
          <a:p>
            <a:pPr algn="ctr">
              <a:defRPr/>
            </a:pPr>
            <a:r>
              <a:rPr lang="en-US" sz="2400" i="1" dirty="0" smtClean="0"/>
              <a:t>Who are homeless children with special emotional needs</a:t>
            </a:r>
            <a:endParaRPr lang="en-US" sz="2400" dirty="0" smtClean="0">
              <a:ea typeface="+mj-ea"/>
              <a:cs typeface="+mj-cs"/>
            </a:endParaRPr>
          </a:p>
        </p:txBody>
      </p:sp>
      <p:sp>
        <p:nvSpPr>
          <p:cNvPr id="48131" name="Text Box 3"/>
          <p:cNvSpPr txBox="1">
            <a:spLocks noChangeArrowheads="1"/>
          </p:cNvSpPr>
          <p:nvPr/>
        </p:nvSpPr>
        <p:spPr bwMode="auto">
          <a:xfrm>
            <a:off x="614020" y="5807075"/>
            <a:ext cx="5896000" cy="307777"/>
          </a:xfrm>
          <a:prstGeom prst="rect">
            <a:avLst/>
          </a:prstGeom>
          <a:noFill/>
          <a:ln w="12700">
            <a:noFill/>
            <a:miter lim="800000"/>
            <a:headEnd type="none" w="sm" len="sm"/>
            <a:tailEnd type="none" w="sm" len="sm"/>
          </a:ln>
        </p:spPr>
        <p:txBody>
          <a:bodyPr wrap="square">
            <a:prstTxWarp prst="textNoShape">
              <a:avLst/>
            </a:prstTxWarp>
            <a:spAutoFit/>
          </a:bodyPr>
          <a:lstStyle/>
          <a:p>
            <a:r>
              <a:rPr lang="en-US" sz="1400" dirty="0">
                <a:latin typeface="Lindsey Pro" pitchFamily="66" charset="0"/>
              </a:rPr>
              <a:t>Source</a:t>
            </a:r>
            <a:r>
              <a:rPr lang="en-US" sz="1400" dirty="0" smtClean="0">
                <a:latin typeface="Lindsey Pro" pitchFamily="66" charset="0"/>
              </a:rPr>
              <a:t>: National Center on Family Homelessness (NCFH) </a:t>
            </a:r>
            <a:endParaRPr lang="en-US" sz="1400" dirty="0">
              <a:latin typeface="Lindsey Pro" pitchFamily="66" charset="0"/>
            </a:endParaRPr>
          </a:p>
        </p:txBody>
      </p:sp>
      <p:sp>
        <p:nvSpPr>
          <p:cNvPr id="524292" name="Rectangle 4"/>
          <p:cNvSpPr>
            <a:spLocks noChangeArrowheads="1"/>
          </p:cNvSpPr>
          <p:nvPr/>
        </p:nvSpPr>
        <p:spPr bwMode="auto">
          <a:xfrm>
            <a:off x="614020" y="1588572"/>
            <a:ext cx="8012113" cy="2831544"/>
          </a:xfrm>
          <a:prstGeom prst="rect">
            <a:avLst/>
          </a:prstGeom>
          <a:noFill/>
          <a:ln w="9525">
            <a:noFill/>
            <a:miter lim="800000"/>
            <a:headEnd/>
            <a:tailEnd/>
          </a:ln>
          <a:effectLst/>
        </p:spPr>
        <p:txBody>
          <a:bodyPr anchor="ctr">
            <a:prstTxWarp prst="textNoShape">
              <a:avLst/>
            </a:prstTxWarp>
            <a:spAutoFit/>
          </a:bodyPr>
          <a:lstStyle/>
          <a:p>
            <a:pPr algn="ctr">
              <a:defRPr/>
            </a:pPr>
            <a:r>
              <a:rPr lang="en-US" sz="2800" dirty="0">
                <a:latin typeface="Lindsey Pro" pitchFamily="66" charset="0"/>
              </a:rPr>
              <a:t>  </a:t>
            </a:r>
          </a:p>
          <a:p>
            <a:pPr algn="ctr">
              <a:defRPr/>
            </a:pPr>
            <a:endParaRPr lang="en-US" sz="2800" dirty="0" smtClean="0">
              <a:latin typeface="Lindsey Pro" pitchFamily="66" charset="0"/>
            </a:endParaRPr>
          </a:p>
          <a:p>
            <a:pPr algn="ctr">
              <a:defRPr/>
            </a:pPr>
            <a:endParaRPr lang="en-US" sz="3600" b="1" dirty="0" smtClean="0">
              <a:solidFill>
                <a:srgbClr val="FF9933"/>
              </a:solidFill>
              <a:latin typeface="Lindsey Pro" pitchFamily="66" charset="0"/>
            </a:endParaRPr>
          </a:p>
          <a:p>
            <a:pPr algn="ctr">
              <a:defRPr/>
            </a:pPr>
            <a:r>
              <a:rPr lang="en-US" sz="3200" b="1" dirty="0">
                <a:solidFill>
                  <a:srgbClr val="FF9933"/>
                </a:solidFill>
                <a:latin typeface="Lindsey Pro" pitchFamily="66" charset="0"/>
              </a:rPr>
              <a:t> </a:t>
            </a:r>
            <a:endParaRPr lang="en-US" sz="3600" b="1" dirty="0">
              <a:solidFill>
                <a:srgbClr val="FF9933"/>
              </a:solidFill>
              <a:latin typeface="Lindsey Pro" pitchFamily="66" charset="0"/>
            </a:endParaRPr>
          </a:p>
          <a:p>
            <a:pPr algn="ctr">
              <a:defRPr/>
            </a:pPr>
            <a:r>
              <a:rPr lang="en-US" sz="5400" dirty="0">
                <a:latin typeface="Lindsey Pro" pitchFamily="66" charset="0"/>
              </a:rPr>
              <a:t> </a:t>
            </a:r>
            <a:endParaRPr lang="en-US" sz="4400" dirty="0">
              <a:latin typeface="Lindsey Pro" pitchFamily="66" charset="0"/>
            </a:endParaRPr>
          </a:p>
        </p:txBody>
      </p:sp>
      <p:pic>
        <p:nvPicPr>
          <p:cNvPr id="48133" name="Picture 10"/>
          <p:cNvPicPr>
            <a:picLocks noChangeAspect="1" noChangeArrowheads="1"/>
          </p:cNvPicPr>
          <p:nvPr/>
        </p:nvPicPr>
        <p:blipFill>
          <a:blip r:embed="rId3"/>
          <a:srcRect/>
          <a:stretch>
            <a:fillRect/>
          </a:stretch>
        </p:blipFill>
        <p:spPr bwMode="auto">
          <a:xfrm>
            <a:off x="6153244" y="5135990"/>
            <a:ext cx="1363372" cy="1342170"/>
          </a:xfrm>
          <a:prstGeom prst="rect">
            <a:avLst/>
          </a:prstGeom>
          <a:noFill/>
          <a:ln w="9525">
            <a:noFill/>
            <a:miter lim="800000"/>
            <a:headEnd/>
            <a:tailEnd/>
          </a:ln>
        </p:spPr>
      </p:pic>
    </p:spTree>
  </p:cSld>
  <p:clrMapOvr>
    <a:masterClrMapping/>
  </p:clrMapOvr>
  <p:transition advTm="1578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16010" y="685800"/>
            <a:ext cx="8346990" cy="886968"/>
          </a:xfrm>
        </p:spPr>
        <p:txBody>
          <a:bodyPr>
            <a:normAutofit fontScale="90000"/>
          </a:bodyPr>
          <a:lstStyle/>
          <a:p>
            <a:pPr algn="ctr"/>
            <a:r>
              <a:rPr lang="en-US" sz="2000" dirty="0" smtClean="0"/>
              <a:t>Homelessness through the </a:t>
            </a:r>
            <a:br>
              <a:rPr lang="en-US" sz="2000" dirty="0" smtClean="0"/>
            </a:br>
            <a:r>
              <a:rPr lang="en-US" sz="2000" dirty="0" smtClean="0"/>
              <a:t>Eyes of Children:</a:t>
            </a:r>
            <a:br>
              <a:rPr lang="en-US" sz="2000" dirty="0" smtClean="0"/>
            </a:br>
            <a:r>
              <a:rPr lang="en-US" sz="2000" dirty="0" smtClean="0"/>
              <a:t> A Special Needs Perspective</a:t>
            </a:r>
            <a:endParaRPr lang="en-US" sz="2000" u="sng" dirty="0"/>
          </a:p>
        </p:txBody>
      </p:sp>
      <p:sp>
        <p:nvSpPr>
          <p:cNvPr id="3" name="Content Placeholder 2"/>
          <p:cNvSpPr>
            <a:spLocks noGrp="1"/>
          </p:cNvSpPr>
          <p:nvPr>
            <p:ph idx="1"/>
          </p:nvPr>
        </p:nvSpPr>
        <p:spPr/>
        <p:txBody>
          <a:bodyPr/>
          <a:lstStyle/>
          <a:p>
            <a:r>
              <a:rPr lang="en-US" sz="2800" dirty="0" smtClean="0"/>
              <a:t>Homelessness is usually not a </a:t>
            </a:r>
            <a:r>
              <a:rPr lang="en-US" sz="2800" i="1" u="sng" dirty="0" smtClean="0"/>
              <a:t>solo trauma</a:t>
            </a:r>
            <a:endParaRPr lang="en-US" sz="2800" dirty="0" smtClean="0"/>
          </a:p>
          <a:p>
            <a:r>
              <a:rPr lang="en-US" sz="2800" dirty="0" smtClean="0">
                <a:solidFill>
                  <a:srgbClr val="FF0000"/>
                </a:solidFill>
              </a:rPr>
              <a:t>Precedents of homelessness often include </a:t>
            </a:r>
          </a:p>
          <a:p>
            <a:pPr lvl="1"/>
            <a:r>
              <a:rPr lang="en-US" sz="2300" dirty="0" smtClean="0"/>
              <a:t>Domestic violence</a:t>
            </a:r>
          </a:p>
          <a:p>
            <a:pPr lvl="1"/>
            <a:r>
              <a:rPr lang="en-US" sz="2300" dirty="0" smtClean="0"/>
              <a:t>Family chaos</a:t>
            </a:r>
          </a:p>
          <a:p>
            <a:pPr lvl="1"/>
            <a:r>
              <a:rPr lang="en-US" sz="2300" dirty="0" smtClean="0"/>
              <a:t>Economic disruptions and loss</a:t>
            </a:r>
          </a:p>
          <a:p>
            <a:pPr lvl="1"/>
            <a:r>
              <a:rPr lang="en-US" sz="2300" dirty="0" smtClean="0"/>
              <a:t>Parental illness (physical, mental)</a:t>
            </a:r>
          </a:p>
          <a:p>
            <a:pPr lvl="1"/>
            <a:r>
              <a:rPr lang="en-US" sz="2300" dirty="0" smtClean="0"/>
              <a:t>Isolation and lack of social supports</a:t>
            </a:r>
          </a:p>
          <a:p>
            <a:pPr lvl="1"/>
            <a:r>
              <a:rPr lang="en-US" sz="2300" dirty="0" smtClean="0"/>
              <a:t>Patterns of high mobility</a:t>
            </a:r>
          </a:p>
          <a:p>
            <a:pPr lvl="1"/>
            <a:r>
              <a:rPr lang="en-US" sz="2300" dirty="0" smtClean="0"/>
              <a:t>AND </a:t>
            </a:r>
            <a:r>
              <a:rPr lang="en-US" sz="2300" u="sng" dirty="0" smtClean="0"/>
              <a:t>preoccupations that preclude reliable parental attention and awareness of children’s needs</a:t>
            </a:r>
          </a:p>
          <a:p>
            <a:pPr lvl="1"/>
            <a:endParaRPr lang="en-US" dirty="0"/>
          </a:p>
        </p:txBody>
      </p:sp>
      <p:sp>
        <p:nvSpPr>
          <p:cNvPr id="4" name="TextBox 3"/>
          <p:cNvSpPr txBox="1"/>
          <p:nvPr/>
        </p:nvSpPr>
        <p:spPr>
          <a:xfrm>
            <a:off x="2120900" y="5911334"/>
            <a:ext cx="5715000" cy="307777"/>
          </a:xfrm>
          <a:prstGeom prst="rect">
            <a:avLst/>
          </a:prstGeom>
          <a:noFill/>
        </p:spPr>
        <p:txBody>
          <a:bodyPr wrap="square" rtlCol="0">
            <a:spAutoFit/>
          </a:bodyPr>
          <a:lstStyle/>
          <a:p>
            <a:r>
              <a:rPr lang="en-US" sz="1400" dirty="0" smtClean="0"/>
              <a:t>ANNE R. GEARITY, PHD </a:t>
            </a:r>
            <a:r>
              <a:rPr lang="en-US" sz="1400" dirty="0">
                <a:solidFill>
                  <a:srgbClr val="FFFFFF"/>
                </a:solidFill>
              </a:rPr>
              <a:t>.Univ. of MN. </a:t>
            </a:r>
            <a:r>
              <a:rPr lang="en-US" sz="1400" dirty="0" smtClean="0">
                <a:latin typeface="Calibri" pitchFamily="34" charset="0"/>
                <a:ea typeface="ＭＳ Ｐゴシック" pitchFamily="34" charset="-128"/>
              </a:rPr>
              <a:t>Developmental  Repair 2011</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848600" cy="1447800"/>
          </a:xfrm>
        </p:spPr>
        <p:txBody>
          <a:bodyPr>
            <a:normAutofit fontScale="90000"/>
          </a:bodyPr>
          <a:lstStyle/>
          <a:p>
            <a:pPr algn="ctr"/>
            <a:r>
              <a:rPr lang="en-US" dirty="0" smtClean="0"/>
              <a:t/>
            </a:r>
            <a:br>
              <a:rPr lang="en-US" dirty="0" smtClean="0"/>
            </a:br>
            <a:r>
              <a:rPr lang="en-US" dirty="0" smtClean="0"/>
              <a:t>McKinney-Vento and</a:t>
            </a:r>
            <a:r>
              <a:rPr lang="en-US" dirty="0" smtClean="0"/>
              <a:t> </a:t>
            </a:r>
            <a:br>
              <a:rPr lang="en-US" dirty="0" smtClean="0"/>
            </a:br>
            <a:r>
              <a:rPr lang="en-US" dirty="0" smtClean="0"/>
              <a:t>IDEA</a:t>
            </a:r>
            <a:r>
              <a:rPr lang="en-US" dirty="0" smtClean="0"/>
              <a:t> </a:t>
            </a:r>
            <a:r>
              <a:rPr lang="en-US" dirty="0" smtClean="0"/>
              <a:t>Intersection</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As educators we should be able to bring to bear the full range of both laws in order to optimize the access and success of all children. </a:t>
            </a:r>
          </a:p>
          <a:p>
            <a:endParaRPr lang="en-US" dirty="0"/>
          </a:p>
          <a:p>
            <a:endParaRPr lang="en-US" dirty="0"/>
          </a:p>
          <a:p>
            <a:endParaRPr lang="en-US" sz="1200" dirty="0" smtClean="0"/>
          </a:p>
          <a:p>
            <a:endParaRPr lang="en-US" sz="1200" dirty="0"/>
          </a:p>
          <a:p>
            <a:pPr algn="l"/>
            <a:r>
              <a:rPr lang="en-US" sz="1200" dirty="0" smtClean="0"/>
              <a:t>Source</a:t>
            </a:r>
            <a:r>
              <a:rPr lang="en-US" sz="1200" dirty="0"/>
              <a:t>: National Center for Homeless Education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7155" name="Rectangle 3"/>
          <p:cNvSpPr>
            <a:spLocks noGrp="1" noChangeArrowheads="1"/>
          </p:cNvSpPr>
          <p:nvPr>
            <p:ph idx="1"/>
          </p:nvPr>
        </p:nvSpPr>
        <p:spPr>
          <a:xfrm>
            <a:off x="685800" y="1020762"/>
            <a:ext cx="8229600" cy="5837238"/>
          </a:xfrm>
        </p:spPr>
        <p:txBody>
          <a:bodyPr>
            <a:normAutofit/>
          </a:bodyPr>
          <a:lstStyle/>
          <a:p>
            <a:pPr algn="ctr" eaLnBrk="1" hangingPunct="1">
              <a:lnSpc>
                <a:spcPct val="90000"/>
              </a:lnSpc>
              <a:buFontTx/>
              <a:buNone/>
            </a:pPr>
            <a:endParaRPr lang="en-US" sz="2500" dirty="0" smtClean="0">
              <a:effectLst>
                <a:outerShdw blurRad="38100" dist="38100" dir="2700000" algn="tl">
                  <a:srgbClr val="DDDDDD"/>
                </a:outerShdw>
              </a:effectLst>
            </a:endParaRPr>
          </a:p>
          <a:p>
            <a:pPr>
              <a:lnSpc>
                <a:spcPct val="90000"/>
              </a:lnSpc>
            </a:pPr>
            <a:r>
              <a:rPr lang="en-US" sz="2400" b="1" dirty="0" smtClean="0">
                <a:solidFill>
                  <a:schemeClr val="accent4">
                    <a:lumMod val="75000"/>
                  </a:schemeClr>
                </a:solidFill>
                <a:effectLst>
                  <a:outerShdw blurRad="38100" dist="38100" dir="2700000" algn="tl">
                    <a:srgbClr val="DDDDDD"/>
                  </a:outerShdw>
                </a:effectLst>
              </a:rPr>
              <a:t>Individuals who lack a fixed, regular, and</a:t>
            </a:r>
            <a:r>
              <a:rPr lang="en-US" sz="2400" b="1" dirty="0" smtClean="0">
                <a:solidFill>
                  <a:schemeClr val="accent4">
                    <a:lumMod val="75000"/>
                  </a:schemeClr>
                </a:solidFill>
                <a:effectLst>
                  <a:outerShdw blurRad="38100" dist="38100" dir="2700000" algn="tl">
                    <a:srgbClr val="DDDDDD"/>
                  </a:outerShdw>
                </a:effectLst>
              </a:rPr>
              <a:t> adequate </a:t>
            </a:r>
            <a:r>
              <a:rPr lang="en-US" sz="2400" b="1" dirty="0" smtClean="0">
                <a:solidFill>
                  <a:schemeClr val="accent4">
                    <a:lumMod val="75000"/>
                  </a:schemeClr>
                </a:solidFill>
                <a:effectLst>
                  <a:outerShdw blurRad="38100" dist="38100" dir="2700000" algn="tl">
                    <a:srgbClr val="DDDDDD"/>
                  </a:outerShdw>
                </a:effectLst>
              </a:rPr>
              <a:t>nighttime residence </a:t>
            </a:r>
          </a:p>
          <a:p>
            <a:pPr lvl="1" eaLnBrk="1" hangingPunct="1">
              <a:lnSpc>
                <a:spcPct val="90000"/>
              </a:lnSpc>
            </a:pPr>
            <a:r>
              <a:rPr lang="en-US" sz="2400" b="1" dirty="0" smtClean="0">
                <a:solidFill>
                  <a:schemeClr val="accent2"/>
                </a:solidFill>
                <a:effectLst>
                  <a:outerShdw blurRad="38100" dist="38100" dir="2700000" algn="tl">
                    <a:srgbClr val="DDDDDD"/>
                  </a:outerShdw>
                </a:effectLst>
              </a:rPr>
              <a:t>Sharing the housing of others</a:t>
            </a:r>
            <a:r>
              <a:rPr lang="en-US" sz="2400" b="1" dirty="0" smtClean="0">
                <a:effectLst>
                  <a:outerShdw blurRad="38100" dist="38100" dir="2700000" algn="tl">
                    <a:srgbClr val="DDDDDD"/>
                  </a:outerShdw>
                </a:effectLst>
              </a:rPr>
              <a:t> </a:t>
            </a:r>
            <a:r>
              <a:rPr lang="en-US" sz="2000" dirty="0" smtClean="0">
                <a:effectLst>
                  <a:outerShdw blurRad="38100" dist="38100" dir="2700000" algn="tl">
                    <a:srgbClr val="DDDDDD"/>
                  </a:outerShdw>
                </a:effectLst>
              </a:rPr>
              <a:t>due to loss of housing</a:t>
            </a:r>
          </a:p>
          <a:p>
            <a:pPr lvl="1" eaLnBrk="1" hangingPunct="1">
              <a:lnSpc>
                <a:spcPct val="90000"/>
              </a:lnSpc>
            </a:pPr>
            <a:r>
              <a:rPr lang="en-US" sz="2000" dirty="0" smtClean="0">
                <a:effectLst>
                  <a:outerShdw blurRad="38100" dist="38100" dir="2700000" algn="tl">
                    <a:srgbClr val="DDDDDD"/>
                  </a:outerShdw>
                </a:effectLst>
              </a:rPr>
              <a:t>Living in motels, hotels, trailer parks, or camping grounds due to lack of alternative accommodations</a:t>
            </a:r>
          </a:p>
          <a:p>
            <a:pPr lvl="1" eaLnBrk="1" hangingPunct="1">
              <a:lnSpc>
                <a:spcPct val="90000"/>
              </a:lnSpc>
            </a:pPr>
            <a:r>
              <a:rPr lang="en-US" sz="2000" dirty="0" smtClean="0">
                <a:effectLst>
                  <a:outerShdw blurRad="38100" dist="38100" dir="2700000" algn="tl">
                    <a:srgbClr val="DDDDDD"/>
                  </a:outerShdw>
                </a:effectLst>
              </a:rPr>
              <a:t>Living in emergency or </a:t>
            </a:r>
            <a:r>
              <a:rPr lang="en-US" sz="2400" dirty="0" smtClean="0">
                <a:solidFill>
                  <a:schemeClr val="accent2"/>
                </a:solidFill>
                <a:effectLst>
                  <a:outerShdw blurRad="38100" dist="38100" dir="2700000" algn="tl">
                    <a:srgbClr val="DDDDDD"/>
                  </a:outerShdw>
                </a:effectLst>
              </a:rPr>
              <a:t>transitional shelters</a:t>
            </a:r>
          </a:p>
          <a:p>
            <a:pPr lvl="1" eaLnBrk="1" hangingPunct="1">
              <a:lnSpc>
                <a:spcPct val="90000"/>
              </a:lnSpc>
            </a:pPr>
            <a:r>
              <a:rPr lang="en-US" sz="2000" dirty="0" smtClean="0">
                <a:effectLst>
                  <a:outerShdw blurRad="38100" dist="38100" dir="2700000" algn="tl">
                    <a:srgbClr val="DDDDDD"/>
                  </a:outerShdw>
                </a:effectLst>
              </a:rPr>
              <a:t>Abandoned in hospitals</a:t>
            </a:r>
          </a:p>
          <a:p>
            <a:pPr lvl="1" eaLnBrk="1" hangingPunct="1">
              <a:lnSpc>
                <a:spcPct val="90000"/>
              </a:lnSpc>
            </a:pPr>
            <a:r>
              <a:rPr lang="en-US" sz="2400" b="1" dirty="0" smtClean="0">
                <a:solidFill>
                  <a:schemeClr val="accent2"/>
                </a:solidFill>
                <a:effectLst>
                  <a:outerShdw blurRad="38100" dist="38100" dir="2700000" algn="tl">
                    <a:srgbClr val="DDDDDD"/>
                  </a:outerShdw>
                </a:effectLst>
              </a:rPr>
              <a:t>Awaiting foster care</a:t>
            </a:r>
            <a:r>
              <a:rPr lang="en-US" sz="2400" b="1" dirty="0" smtClean="0">
                <a:effectLst>
                  <a:outerShdw blurRad="38100" dist="38100" dir="2700000" algn="tl">
                    <a:srgbClr val="DDDDDD"/>
                  </a:outerShdw>
                </a:effectLst>
              </a:rPr>
              <a:t> </a:t>
            </a:r>
            <a:r>
              <a:rPr lang="en-US" sz="2000" dirty="0" smtClean="0">
                <a:effectLst>
                  <a:outerShdw blurRad="38100" dist="38100" dir="2700000" algn="tl">
                    <a:srgbClr val="DDDDDD"/>
                  </a:outerShdw>
                </a:effectLst>
              </a:rPr>
              <a:t>placement</a:t>
            </a:r>
          </a:p>
          <a:p>
            <a:pPr lvl="1" eaLnBrk="1" hangingPunct="1">
              <a:lnSpc>
                <a:spcPct val="90000"/>
              </a:lnSpc>
            </a:pPr>
            <a:r>
              <a:rPr lang="en-US" sz="2000" dirty="0" smtClean="0">
                <a:effectLst>
                  <a:outerShdw blurRad="38100" dist="38100" dir="2700000" algn="tl">
                    <a:srgbClr val="DDDDDD"/>
                  </a:outerShdw>
                </a:effectLst>
              </a:rPr>
              <a:t>Living in cars, parks, public spaces, abandoned buildings, substandard housing</a:t>
            </a:r>
          </a:p>
          <a:p>
            <a:pPr lvl="1" eaLnBrk="1" hangingPunct="1">
              <a:lnSpc>
                <a:spcPct val="90000"/>
              </a:lnSpc>
            </a:pPr>
            <a:r>
              <a:rPr lang="en-US" sz="2000" dirty="0" smtClean="0">
                <a:effectLst>
                  <a:outerShdw blurRad="38100" dist="38100" dir="2700000" algn="tl">
                    <a:srgbClr val="DDDDDD"/>
                  </a:outerShdw>
                </a:effectLst>
              </a:rPr>
              <a:t>Migratory children who qualify as homeless</a:t>
            </a:r>
          </a:p>
          <a:p>
            <a:pPr lvl="1" eaLnBrk="1" hangingPunct="1">
              <a:lnSpc>
                <a:spcPct val="90000"/>
              </a:lnSpc>
            </a:pPr>
            <a:r>
              <a:rPr lang="en-US" sz="2400" dirty="0" smtClean="0">
                <a:solidFill>
                  <a:schemeClr val="accent2"/>
                </a:solidFill>
                <a:effectLst>
                  <a:outerShdw blurRad="38100" dist="38100" dir="2700000" algn="tl">
                    <a:srgbClr val="DDDDDD"/>
                  </a:outerShdw>
                </a:effectLst>
              </a:rPr>
              <a:t>Unaccompanied youth</a:t>
            </a:r>
            <a:r>
              <a:rPr lang="en-US" sz="2400" dirty="0" smtClean="0">
                <a:effectLst>
                  <a:outerShdw blurRad="38100" dist="38100" dir="2700000" algn="tl">
                    <a:srgbClr val="DDDDDD"/>
                  </a:outerShdw>
                </a:effectLst>
              </a:rPr>
              <a:t> </a:t>
            </a:r>
            <a:r>
              <a:rPr lang="en-US" sz="2000" dirty="0" smtClean="0">
                <a:effectLst>
                  <a:outerShdw blurRad="38100" dist="38100" dir="2700000" algn="tl">
                    <a:srgbClr val="DDDDDD"/>
                  </a:outerShdw>
                </a:effectLst>
              </a:rPr>
              <a:t>who are living in situations described above</a:t>
            </a:r>
          </a:p>
          <a:p>
            <a:pPr lvl="1">
              <a:lnSpc>
                <a:spcPct val="90000"/>
              </a:lnSpc>
              <a:buNone/>
            </a:pPr>
            <a:r>
              <a:rPr lang="en-US" sz="2000" b="1" dirty="0" smtClean="0">
                <a:effectLst>
                  <a:outerShdw blurRad="38100" dist="38100" dir="2700000" algn="tl">
                    <a:srgbClr val="DDDDDD"/>
                  </a:outerShdw>
                </a:effectLst>
              </a:rPr>
              <a:t>McKinney-Vento Act, </a:t>
            </a:r>
            <a:r>
              <a:rPr lang="en-US" sz="2000" b="1" dirty="0" smtClean="0"/>
              <a:t>Title X, Part C of ESEA,2001</a:t>
            </a:r>
          </a:p>
          <a:p>
            <a:pPr lvl="1" eaLnBrk="1" hangingPunct="1">
              <a:lnSpc>
                <a:spcPct val="90000"/>
              </a:lnSpc>
              <a:buNone/>
            </a:pPr>
            <a:endParaRPr lang="en-US" sz="2400" dirty="0" smtClean="0">
              <a:effectLst>
                <a:outerShdw blurRad="38100" dist="38100" dir="2700000" algn="tl">
                  <a:srgbClr val="DDDDDD"/>
                </a:outerShdw>
              </a:effectLst>
            </a:endParaRPr>
          </a:p>
        </p:txBody>
      </p:sp>
      <p:sp>
        <p:nvSpPr>
          <p:cNvPr id="5" name="Slide Number Placeholder 4"/>
          <p:cNvSpPr>
            <a:spLocks noGrp="1"/>
          </p:cNvSpPr>
          <p:nvPr>
            <p:ph type="sldNum" sz="quarter" idx="12"/>
          </p:nvPr>
        </p:nvSpPr>
        <p:spPr/>
        <p:txBody>
          <a:bodyPr/>
          <a:lstStyle/>
          <a:p>
            <a:fld id="{B8D1F276-0BEE-48EC-A2E4-96228B16FC9C}" type="slidenum">
              <a:rPr lang="en-US" smtClean="0"/>
              <a:pPr/>
              <a:t>15</a:t>
            </a:fld>
            <a:endParaRPr lang="en-US" dirty="0"/>
          </a:p>
        </p:txBody>
      </p:sp>
      <p:sp>
        <p:nvSpPr>
          <p:cNvPr id="177154" name="Rectangle 2"/>
          <p:cNvSpPr>
            <a:spLocks noGrp="1" noChangeArrowheads="1"/>
          </p:cNvSpPr>
          <p:nvPr>
            <p:ph type="title"/>
          </p:nvPr>
        </p:nvSpPr>
        <p:spPr>
          <a:xfrm>
            <a:off x="914400" y="381000"/>
            <a:ext cx="7848600" cy="533400"/>
          </a:xfrm>
        </p:spPr>
        <p:txBody>
          <a:bodyPr>
            <a:normAutofit fontScale="90000"/>
          </a:bodyPr>
          <a:lstStyle/>
          <a:p>
            <a:pPr>
              <a:defRPr/>
            </a:pPr>
            <a:r>
              <a:rPr lang="en-US" sz="2000" b="1" dirty="0" smtClean="0"/>
              <a:t/>
            </a:r>
            <a:br>
              <a:rPr lang="en-US" sz="2000" b="1" dirty="0" smtClean="0"/>
            </a:br>
            <a:r>
              <a:rPr lang="en-US" sz="2400" i="1" dirty="0" smtClean="0"/>
              <a:t>Who are homeless children with special emotional needs</a:t>
            </a:r>
            <a:endParaRPr lang="en-US" sz="2200" dirty="0">
              <a:effectLst>
                <a:outerShdw blurRad="38100" dist="38100" dir="2700000" algn="tl">
                  <a:srgbClr val="DDDDDD"/>
                </a:outerShdw>
              </a:effectLst>
              <a:ea typeface="+mj-ea"/>
              <a:cs typeface="+mj-cs"/>
            </a:endParaRPr>
          </a:p>
        </p:txBody>
      </p:sp>
      <p:sp>
        <p:nvSpPr>
          <p:cNvPr id="23556" name="TextBox 3"/>
          <p:cNvSpPr txBox="1">
            <a:spLocks noChangeArrowheads="1"/>
          </p:cNvSpPr>
          <p:nvPr/>
        </p:nvSpPr>
        <p:spPr bwMode="auto">
          <a:xfrm>
            <a:off x="4724400" y="6400800"/>
            <a:ext cx="3962400" cy="292388"/>
          </a:xfrm>
          <a:prstGeom prst="rect">
            <a:avLst/>
          </a:prstGeom>
          <a:noFill/>
          <a:ln w="9525">
            <a:noFill/>
            <a:miter lim="800000"/>
            <a:headEnd/>
            <a:tailEnd/>
          </a:ln>
        </p:spPr>
        <p:txBody>
          <a:bodyPr>
            <a:prstTxWarp prst="textNoShape">
              <a:avLst/>
            </a:prstTxWarp>
            <a:spAutoFit/>
          </a:bodyPr>
          <a:lstStyle/>
          <a:p>
            <a:r>
              <a:rPr lang="en-US" sz="1300" dirty="0"/>
              <a:t>Source:</a:t>
            </a:r>
            <a:r>
              <a:rPr lang="en-US" sz="1300" dirty="0" smtClean="0"/>
              <a:t> </a:t>
            </a:r>
            <a:r>
              <a:rPr lang="en-US" sz="1200" dirty="0" smtClean="0"/>
              <a:t>Dr. Pat Popp, Project Hope, 2012</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7" name="Rectangle 3"/>
          <p:cNvSpPr>
            <a:spLocks noGrp="1" noChangeArrowheads="1"/>
          </p:cNvSpPr>
          <p:nvPr>
            <p:ph idx="1"/>
          </p:nvPr>
        </p:nvSpPr>
        <p:spPr>
          <a:xfrm>
            <a:off x="457200" y="1295400"/>
            <a:ext cx="8686800" cy="5026025"/>
          </a:xfrm>
        </p:spPr>
        <p:txBody>
          <a:bodyPr/>
          <a:lstStyle/>
          <a:p>
            <a:pPr algn="ctr" eaLnBrk="1" hangingPunct="1">
              <a:buFontTx/>
              <a:buNone/>
              <a:defRPr/>
            </a:pPr>
            <a:r>
              <a:rPr lang="en-US" sz="2800" dirty="0" smtClean="0">
                <a:solidFill>
                  <a:srgbClr val="FF0000"/>
                </a:solidFill>
                <a:effectLst>
                  <a:outerShdw blurRad="38100" dist="38100" dir="2700000" algn="tl">
                    <a:srgbClr val="000000">
                      <a:alpha val="43137"/>
                    </a:srgbClr>
                  </a:outerShdw>
                </a:effectLst>
              </a:rPr>
              <a:t>McKinney-Vento Provisions Specific to Children</a:t>
            </a:r>
          </a:p>
          <a:p>
            <a:pPr>
              <a:defRPr/>
            </a:pPr>
            <a:r>
              <a:rPr lang="en-US" sz="2800" dirty="0" smtClean="0"/>
              <a:t>Homeless children are entitled to the same free, appropriate public education as provided to other children, including special education</a:t>
            </a:r>
          </a:p>
          <a:p>
            <a:pPr>
              <a:defRPr/>
            </a:pPr>
            <a:r>
              <a:rPr lang="en-US" sz="2800" dirty="0" smtClean="0"/>
              <a:t>Local liaisons must ensure that homeless children receive educational services for which they are eligible, including special education</a:t>
            </a:r>
          </a:p>
          <a:p>
            <a:pPr>
              <a:defRPr/>
            </a:pPr>
            <a:r>
              <a:rPr lang="en-US" sz="2800" dirty="0" smtClean="0"/>
              <a:t>State Coordinators must coordinate with other agencies for services to homeless students with special needs</a:t>
            </a:r>
          </a:p>
          <a:p>
            <a:pPr eaLnBrk="1" hangingPunct="1">
              <a:buFontTx/>
              <a:buNone/>
              <a:defRPr/>
            </a:pPr>
            <a:endParaRPr lang="en-US" sz="2800" dirty="0">
              <a:effectLst>
                <a:outerShdw blurRad="38100" dist="38100" dir="2700000" algn="tl">
                  <a:srgbClr val="DDDDDD"/>
                </a:outerShdw>
              </a:effectLst>
            </a:endParaRPr>
          </a:p>
        </p:txBody>
      </p:sp>
      <p:sp>
        <p:nvSpPr>
          <p:cNvPr id="5" name="Slide Number Placeholder 4"/>
          <p:cNvSpPr>
            <a:spLocks noGrp="1"/>
          </p:cNvSpPr>
          <p:nvPr>
            <p:ph type="sldNum" sz="quarter" idx="12"/>
          </p:nvPr>
        </p:nvSpPr>
        <p:spPr/>
        <p:txBody>
          <a:bodyPr/>
          <a:lstStyle/>
          <a:p>
            <a:fld id="{B8D1F276-0BEE-48EC-A2E4-96228B16FC9C}" type="slidenum">
              <a:rPr lang="en-US" smtClean="0"/>
              <a:pPr/>
              <a:t>16</a:t>
            </a:fld>
            <a:endParaRPr lang="en-US" dirty="0"/>
          </a:p>
        </p:txBody>
      </p:sp>
      <p:sp>
        <p:nvSpPr>
          <p:cNvPr id="169986" name="Rectangle 2"/>
          <p:cNvSpPr>
            <a:spLocks noGrp="1" noChangeArrowheads="1"/>
          </p:cNvSpPr>
          <p:nvPr>
            <p:ph type="title"/>
          </p:nvPr>
        </p:nvSpPr>
        <p:spPr>
          <a:xfrm>
            <a:off x="609600" y="304800"/>
            <a:ext cx="8153400" cy="533400"/>
          </a:xfrm>
        </p:spPr>
        <p:txBody>
          <a:bodyPr wrap="square">
            <a:normAutofit/>
          </a:bodyPr>
          <a:lstStyle/>
          <a:p>
            <a:pPr lvl="2"/>
            <a:r>
              <a:rPr lang="en-US" sz="2000" i="1" dirty="0" smtClean="0">
                <a:solidFill>
                  <a:srgbClr val="0000FF"/>
                </a:solidFill>
              </a:rPr>
              <a:t>How are services defined for children through the McKinney-Vento Act </a:t>
            </a:r>
          </a:p>
        </p:txBody>
      </p:sp>
      <p:sp>
        <p:nvSpPr>
          <p:cNvPr id="21508" name="TextBox 3"/>
          <p:cNvSpPr txBox="1">
            <a:spLocks noChangeArrowheads="1"/>
          </p:cNvSpPr>
          <p:nvPr/>
        </p:nvSpPr>
        <p:spPr bwMode="auto">
          <a:xfrm>
            <a:off x="1219200" y="5943600"/>
            <a:ext cx="4800600" cy="307975"/>
          </a:xfrm>
          <a:prstGeom prst="rect">
            <a:avLst/>
          </a:prstGeom>
          <a:noFill/>
          <a:ln w="9525">
            <a:noFill/>
            <a:miter lim="800000"/>
            <a:headEnd/>
            <a:tailEnd/>
          </a:ln>
        </p:spPr>
        <p:txBody>
          <a:bodyPr>
            <a:prstTxWarp prst="textNoShape">
              <a:avLst/>
            </a:prstTxWarp>
            <a:spAutoFit/>
          </a:bodyPr>
          <a:lstStyle/>
          <a:p>
            <a:r>
              <a:rPr lang="en-US" sz="1400" dirty="0"/>
              <a:t>Source:</a:t>
            </a:r>
            <a:r>
              <a:rPr lang="en-US" sz="1400" dirty="0" smtClean="0"/>
              <a:t> Dr. Pat Popp, Project Hope, 2012</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7" name="Rectangle 3"/>
          <p:cNvSpPr>
            <a:spLocks noGrp="1" noChangeArrowheads="1"/>
          </p:cNvSpPr>
          <p:nvPr>
            <p:ph idx="1"/>
          </p:nvPr>
        </p:nvSpPr>
        <p:spPr>
          <a:xfrm>
            <a:off x="457200" y="1295400"/>
            <a:ext cx="8686800" cy="5026025"/>
          </a:xfrm>
        </p:spPr>
        <p:txBody>
          <a:bodyPr/>
          <a:lstStyle/>
          <a:p>
            <a:pPr eaLnBrk="1" hangingPunct="1">
              <a:defRPr/>
            </a:pPr>
            <a:r>
              <a:rPr lang="en-US" sz="2400" dirty="0" smtClean="0">
                <a:solidFill>
                  <a:srgbClr val="2B4A76"/>
                </a:solidFill>
                <a:effectLst>
                  <a:outerShdw blurRad="38100" dist="38100" dir="2700000" algn="tl">
                    <a:srgbClr val="DDDDDD"/>
                  </a:outerShdw>
                </a:effectLst>
              </a:rPr>
              <a:t>Every state has a State Coordinator for homeless education</a:t>
            </a:r>
          </a:p>
          <a:p>
            <a:pPr eaLnBrk="1" hangingPunct="1">
              <a:defRPr/>
            </a:pPr>
            <a:r>
              <a:rPr lang="en-US" sz="2400" dirty="0" smtClean="0">
                <a:solidFill>
                  <a:srgbClr val="2B4A76"/>
                </a:solidFill>
                <a:effectLst>
                  <a:outerShdw blurRad="38100" dist="38100" dir="2700000" algn="tl">
                    <a:srgbClr val="DDDDDD"/>
                  </a:outerShdw>
                </a:effectLst>
              </a:rPr>
              <a:t>Every school district has a Local Liaison</a:t>
            </a:r>
          </a:p>
          <a:p>
            <a:pPr lvl="1" eaLnBrk="1" hangingPunct="1">
              <a:defRPr/>
            </a:pPr>
            <a:r>
              <a:rPr lang="en-US" sz="2400" dirty="0" smtClean="0">
                <a:effectLst>
                  <a:outerShdw blurRad="38100" dist="38100" dir="2700000" algn="tl">
                    <a:srgbClr val="DDDDDD"/>
                  </a:outerShdw>
                </a:effectLst>
              </a:rPr>
              <a:t>Identifies homeless children and youth</a:t>
            </a:r>
          </a:p>
          <a:p>
            <a:pPr lvl="1" eaLnBrk="1" hangingPunct="1">
              <a:defRPr/>
            </a:pPr>
            <a:r>
              <a:rPr lang="en-US" sz="2400" dirty="0" smtClean="0">
                <a:effectLst>
                  <a:outerShdw blurRad="38100" dist="38100" dir="2700000" algn="tl">
                    <a:srgbClr val="DDDDDD"/>
                  </a:outerShdw>
                </a:effectLst>
              </a:rPr>
              <a:t>Assists with enrollment and services, including special education</a:t>
            </a:r>
          </a:p>
          <a:p>
            <a:pPr lvl="1" eaLnBrk="1" hangingPunct="1">
              <a:defRPr/>
            </a:pPr>
            <a:r>
              <a:rPr lang="en-US" sz="2400" dirty="0" smtClean="0">
                <a:effectLst>
                  <a:outerShdw blurRad="38100" dist="38100" dir="2700000" algn="tl">
                    <a:srgbClr val="DDDDDD"/>
                  </a:outerShdw>
                </a:effectLst>
              </a:rPr>
              <a:t>Helps parents be meaningfully involved</a:t>
            </a:r>
          </a:p>
          <a:p>
            <a:pPr lvl="1" eaLnBrk="1" hangingPunct="1">
              <a:defRPr/>
            </a:pPr>
            <a:r>
              <a:rPr lang="en-US" sz="2400" dirty="0" smtClean="0">
                <a:effectLst>
                  <a:outerShdw blurRad="38100" dist="38100" dir="2700000" algn="tl">
                    <a:srgbClr val="DDDDDD"/>
                  </a:outerShdw>
                </a:effectLst>
              </a:rPr>
              <a:t>Collaborates with programs within the school district</a:t>
            </a:r>
          </a:p>
          <a:p>
            <a:pPr lvl="1" eaLnBrk="1" hangingPunct="1">
              <a:defRPr/>
            </a:pPr>
            <a:r>
              <a:rPr lang="en-US" sz="2400" dirty="0" smtClean="0">
                <a:effectLst>
                  <a:outerShdw blurRad="38100" dist="38100" dir="2700000" algn="tl">
                    <a:srgbClr val="DDDDDD"/>
                  </a:outerShdw>
                </a:effectLst>
              </a:rPr>
              <a:t>Collaborates with agencies and service providers</a:t>
            </a:r>
          </a:p>
          <a:p>
            <a:pPr eaLnBrk="1" hangingPunct="1">
              <a:buFontTx/>
              <a:buNone/>
              <a:defRPr/>
            </a:pPr>
            <a:endParaRPr lang="en-US" sz="2800" dirty="0">
              <a:effectLst>
                <a:outerShdw blurRad="38100" dist="38100" dir="2700000" algn="tl">
                  <a:srgbClr val="DDDDDD"/>
                </a:outerShdw>
              </a:effectLst>
            </a:endParaRPr>
          </a:p>
        </p:txBody>
      </p:sp>
      <p:sp>
        <p:nvSpPr>
          <p:cNvPr id="5" name="Slide Number Placeholder 4"/>
          <p:cNvSpPr>
            <a:spLocks noGrp="1"/>
          </p:cNvSpPr>
          <p:nvPr>
            <p:ph type="sldNum" sz="quarter" idx="12"/>
          </p:nvPr>
        </p:nvSpPr>
        <p:spPr/>
        <p:txBody>
          <a:bodyPr/>
          <a:lstStyle/>
          <a:p>
            <a:fld id="{B8D1F276-0BEE-48EC-A2E4-96228B16FC9C}" type="slidenum">
              <a:rPr lang="en-US" smtClean="0"/>
              <a:pPr/>
              <a:t>17</a:t>
            </a:fld>
            <a:endParaRPr lang="en-US" dirty="0"/>
          </a:p>
        </p:txBody>
      </p:sp>
      <p:sp>
        <p:nvSpPr>
          <p:cNvPr id="169986" name="Rectangle 2"/>
          <p:cNvSpPr>
            <a:spLocks noGrp="1" noChangeArrowheads="1"/>
          </p:cNvSpPr>
          <p:nvPr>
            <p:ph type="title"/>
          </p:nvPr>
        </p:nvSpPr>
        <p:spPr>
          <a:xfrm>
            <a:off x="762001" y="228600"/>
            <a:ext cx="8382000" cy="533400"/>
          </a:xfrm>
        </p:spPr>
        <p:txBody>
          <a:bodyPr>
            <a:normAutofit/>
          </a:bodyPr>
          <a:lstStyle/>
          <a:p>
            <a:pPr lvl="2"/>
            <a:r>
              <a:rPr lang="en-US" i="1" dirty="0" smtClean="0">
                <a:solidFill>
                  <a:srgbClr val="0000FF"/>
                </a:solidFill>
              </a:rPr>
              <a:t>How are services defined for children through the McKinney-Vento Act </a:t>
            </a:r>
            <a:endParaRPr lang="en-US" i="1" dirty="0" smtClean="0"/>
          </a:p>
        </p:txBody>
      </p:sp>
      <p:sp>
        <p:nvSpPr>
          <p:cNvPr id="25604" name="TextBox 3"/>
          <p:cNvSpPr txBox="1">
            <a:spLocks noChangeArrowheads="1"/>
          </p:cNvSpPr>
          <p:nvPr/>
        </p:nvSpPr>
        <p:spPr bwMode="auto">
          <a:xfrm>
            <a:off x="1219200" y="5943600"/>
            <a:ext cx="4800600" cy="307975"/>
          </a:xfrm>
          <a:prstGeom prst="rect">
            <a:avLst/>
          </a:prstGeom>
          <a:noFill/>
          <a:ln w="9525">
            <a:noFill/>
            <a:miter lim="800000"/>
            <a:headEnd/>
            <a:tailEnd/>
          </a:ln>
        </p:spPr>
        <p:txBody>
          <a:bodyPr>
            <a:prstTxWarp prst="textNoShape">
              <a:avLst/>
            </a:prstTxWarp>
            <a:spAutoFit/>
          </a:bodyPr>
          <a:lstStyle/>
          <a:p>
            <a:r>
              <a:rPr lang="en-US" sz="1400" dirty="0"/>
              <a:t>Source:</a:t>
            </a:r>
            <a:r>
              <a:rPr lang="en-US" sz="1400" dirty="0" smtClean="0"/>
              <a:t> Dr. Pat Popp, Project Hope, 2012</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7" name="Rectangle 3"/>
          <p:cNvSpPr>
            <a:spLocks noGrp="1" noChangeArrowheads="1"/>
          </p:cNvSpPr>
          <p:nvPr>
            <p:ph idx="1"/>
          </p:nvPr>
        </p:nvSpPr>
        <p:spPr>
          <a:xfrm>
            <a:off x="457200" y="1295401"/>
            <a:ext cx="8686800" cy="4267200"/>
          </a:xfrm>
        </p:spPr>
        <p:txBody>
          <a:bodyPr/>
          <a:lstStyle/>
          <a:p>
            <a:pPr eaLnBrk="1" hangingPunct="1">
              <a:buFontTx/>
              <a:buNone/>
              <a:defRPr/>
            </a:pPr>
            <a:endParaRPr lang="en-US" sz="2800" dirty="0" smtClean="0">
              <a:effectLst>
                <a:outerShdw blurRad="38100" dist="38100" dir="2700000" algn="tl">
                  <a:srgbClr val="DDDDDD"/>
                </a:outerShdw>
              </a:effectLst>
            </a:endParaRPr>
          </a:p>
          <a:p>
            <a:pPr eaLnBrk="1" hangingPunct="1">
              <a:buFontTx/>
              <a:buNone/>
              <a:defRPr/>
            </a:pPr>
            <a:r>
              <a:rPr lang="en-US" sz="2800" dirty="0" smtClean="0">
                <a:effectLst>
                  <a:outerShdw blurRad="38100" dist="38100" dir="2700000" algn="tl">
                    <a:srgbClr val="DDDDDD"/>
                  </a:outerShdw>
                </a:effectLst>
              </a:rPr>
              <a:t>IDEA now contains a definition of homeless children to include any children or youth considered homeless under McKinney-Vento (MV)</a:t>
            </a:r>
            <a:endParaRPr lang="en-US" sz="2800" dirty="0">
              <a:effectLst>
                <a:outerShdw blurRad="38100" dist="38100" dir="2700000" algn="tl">
                  <a:srgbClr val="DDDDDD"/>
                </a:outerShdw>
              </a:effectLst>
            </a:endParaRPr>
          </a:p>
        </p:txBody>
      </p:sp>
      <p:sp>
        <p:nvSpPr>
          <p:cNvPr id="5" name="Slide Number Placeholder 4"/>
          <p:cNvSpPr>
            <a:spLocks noGrp="1"/>
          </p:cNvSpPr>
          <p:nvPr>
            <p:ph type="sldNum" sz="quarter" idx="12"/>
          </p:nvPr>
        </p:nvSpPr>
        <p:spPr/>
        <p:txBody>
          <a:bodyPr/>
          <a:lstStyle/>
          <a:p>
            <a:fld id="{B8D1F276-0BEE-48EC-A2E4-96228B16FC9C}" type="slidenum">
              <a:rPr lang="en-US" smtClean="0"/>
              <a:pPr/>
              <a:t>18</a:t>
            </a:fld>
            <a:endParaRPr lang="en-US" dirty="0"/>
          </a:p>
        </p:txBody>
      </p:sp>
      <p:sp>
        <p:nvSpPr>
          <p:cNvPr id="169986" name="Rectangle 2"/>
          <p:cNvSpPr>
            <a:spLocks noGrp="1" noChangeArrowheads="1"/>
          </p:cNvSpPr>
          <p:nvPr>
            <p:ph type="title"/>
          </p:nvPr>
        </p:nvSpPr>
        <p:spPr>
          <a:xfrm>
            <a:off x="609600" y="914400"/>
            <a:ext cx="8382000" cy="533400"/>
          </a:xfrm>
        </p:spPr>
        <p:txBody>
          <a:bodyPr>
            <a:noAutofit/>
          </a:bodyPr>
          <a:lstStyle/>
          <a:p>
            <a:pPr>
              <a:defRPr/>
            </a:pPr>
            <a:r>
              <a:rPr lang="en-US" sz="2000" i="1" dirty="0" smtClean="0">
                <a:solidFill>
                  <a:srgbClr val="0000FF"/>
                </a:solidFill>
              </a:rPr>
              <a:t>How are services defined for children through the McKinney-Vento Act  and IDEA</a:t>
            </a:r>
            <a:endParaRPr lang="en-US" sz="2000" dirty="0">
              <a:effectLst>
                <a:outerShdw blurRad="38100" dist="38100" dir="2700000" algn="tl">
                  <a:srgbClr val="DDDDDD"/>
                </a:outerShdw>
              </a:effectLst>
            </a:endParaRPr>
          </a:p>
        </p:txBody>
      </p:sp>
      <p:sp>
        <p:nvSpPr>
          <p:cNvPr id="27652" name="TextBox 3"/>
          <p:cNvSpPr txBox="1">
            <a:spLocks noChangeArrowheads="1"/>
          </p:cNvSpPr>
          <p:nvPr/>
        </p:nvSpPr>
        <p:spPr bwMode="auto">
          <a:xfrm>
            <a:off x="1219200" y="5943600"/>
            <a:ext cx="4800600" cy="307975"/>
          </a:xfrm>
          <a:prstGeom prst="rect">
            <a:avLst/>
          </a:prstGeom>
          <a:noFill/>
          <a:ln w="9525">
            <a:noFill/>
            <a:miter lim="800000"/>
            <a:headEnd/>
            <a:tailEnd/>
          </a:ln>
        </p:spPr>
        <p:txBody>
          <a:bodyPr>
            <a:prstTxWarp prst="textNoShape">
              <a:avLst/>
            </a:prstTxWarp>
            <a:spAutoFit/>
          </a:bodyPr>
          <a:lstStyle/>
          <a:p>
            <a:r>
              <a:rPr lang="en-US" sz="1400" dirty="0"/>
              <a:t>Source:</a:t>
            </a:r>
            <a:r>
              <a:rPr lang="en-US" sz="1400" dirty="0" smtClean="0"/>
              <a:t> Dr. Pat Popp, Project Hope, 2012</a:t>
            </a: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7" name="Rectangle 3"/>
          <p:cNvSpPr>
            <a:spLocks noGrp="1" noChangeArrowheads="1"/>
          </p:cNvSpPr>
          <p:nvPr>
            <p:ph idx="1"/>
          </p:nvPr>
        </p:nvSpPr>
        <p:spPr>
          <a:xfrm>
            <a:off x="457200" y="1295400"/>
            <a:ext cx="8686800" cy="5026025"/>
          </a:xfrm>
        </p:spPr>
        <p:txBody>
          <a:bodyPr/>
          <a:lstStyle/>
          <a:p>
            <a:pPr eaLnBrk="1" hangingPunct="1">
              <a:defRPr/>
            </a:pPr>
            <a:r>
              <a:rPr lang="en-US" sz="2600" dirty="0" smtClean="0">
                <a:effectLst>
                  <a:outerShdw blurRad="38100" dist="38100" dir="2700000" algn="tl">
                    <a:srgbClr val="DDDDDD"/>
                  </a:outerShdw>
                </a:effectLst>
              </a:rPr>
              <a:t>All students with disabilities who need special education are identified, located, and evaluated; applies to students experiencing homelessness, including infants and toddlers (Child Find)</a:t>
            </a:r>
          </a:p>
          <a:p>
            <a:pPr eaLnBrk="1" hangingPunct="1">
              <a:defRPr/>
            </a:pPr>
            <a:r>
              <a:rPr lang="en-US" sz="2600" dirty="0" smtClean="0">
                <a:effectLst>
                  <a:outerShdw blurRad="38100" dist="38100" dir="2700000" algn="tl">
                    <a:srgbClr val="DDDDDD"/>
                  </a:outerShdw>
                </a:effectLst>
              </a:rPr>
              <a:t>Evaluation timelines when children move (Part B)</a:t>
            </a:r>
          </a:p>
          <a:p>
            <a:pPr eaLnBrk="1" hangingPunct="1">
              <a:defRPr/>
            </a:pPr>
            <a:r>
              <a:rPr lang="en-US" sz="2600" dirty="0" smtClean="0">
                <a:effectLst>
                  <a:outerShdw blurRad="38100" dist="38100" dir="2700000" algn="tl">
                    <a:srgbClr val="DDDDDD"/>
                  </a:outerShdw>
                </a:effectLst>
              </a:rPr>
              <a:t>Early intervention (EI) and early childhood special education (ECSE) services must be provided</a:t>
            </a:r>
          </a:p>
          <a:p>
            <a:pPr eaLnBrk="1" hangingPunct="1">
              <a:defRPr/>
            </a:pPr>
            <a:r>
              <a:rPr lang="en-US" sz="2600" dirty="0" smtClean="0">
                <a:effectLst>
                  <a:outerShdw blurRad="38100" dist="38100" dir="2700000" algn="tl">
                    <a:srgbClr val="DDDDDD"/>
                  </a:outerShdw>
                </a:effectLst>
              </a:rPr>
              <a:t>Surrogate parents and temporary surrogates</a:t>
            </a:r>
          </a:p>
          <a:p>
            <a:pPr eaLnBrk="1" hangingPunct="1">
              <a:defRPr/>
            </a:pPr>
            <a:r>
              <a:rPr lang="en-US" sz="2600" dirty="0" smtClean="0">
                <a:effectLst>
                  <a:outerShdw blurRad="38100" dist="38100" dir="2700000" algn="tl">
                    <a:srgbClr val="DDDDDD"/>
                  </a:outerShdw>
                </a:effectLst>
              </a:rPr>
              <a:t>State Advisory Panel and State Interagency Coordinating Council (SICC) representation</a:t>
            </a:r>
            <a:endParaRPr lang="en-US" sz="2600" dirty="0">
              <a:effectLst>
                <a:outerShdw blurRad="38100" dist="38100" dir="2700000" algn="tl">
                  <a:srgbClr val="DDDDDD"/>
                </a:outerShdw>
              </a:effectLst>
            </a:endParaRPr>
          </a:p>
        </p:txBody>
      </p:sp>
      <p:sp>
        <p:nvSpPr>
          <p:cNvPr id="5" name="Slide Number Placeholder 4"/>
          <p:cNvSpPr>
            <a:spLocks noGrp="1"/>
          </p:cNvSpPr>
          <p:nvPr>
            <p:ph type="sldNum" sz="quarter" idx="12"/>
          </p:nvPr>
        </p:nvSpPr>
        <p:spPr/>
        <p:txBody>
          <a:bodyPr/>
          <a:lstStyle/>
          <a:p>
            <a:fld id="{B8D1F276-0BEE-48EC-A2E4-96228B16FC9C}" type="slidenum">
              <a:rPr lang="en-US" smtClean="0"/>
              <a:pPr/>
              <a:t>19</a:t>
            </a:fld>
            <a:endParaRPr lang="en-US" dirty="0"/>
          </a:p>
        </p:txBody>
      </p:sp>
      <p:sp>
        <p:nvSpPr>
          <p:cNvPr id="169986" name="Rectangle 2"/>
          <p:cNvSpPr>
            <a:spLocks noGrp="1" noChangeArrowheads="1"/>
          </p:cNvSpPr>
          <p:nvPr>
            <p:ph type="title"/>
          </p:nvPr>
        </p:nvSpPr>
        <p:spPr>
          <a:xfrm>
            <a:off x="609601" y="228600"/>
            <a:ext cx="8534400" cy="533400"/>
          </a:xfrm>
        </p:spPr>
        <p:txBody>
          <a:bodyPr>
            <a:normAutofit fontScale="90000"/>
          </a:bodyPr>
          <a:lstStyle/>
          <a:p>
            <a:pPr>
              <a:defRPr/>
            </a:pPr>
            <a:r>
              <a:rPr lang="en-US" sz="1800" i="1" dirty="0" smtClean="0">
                <a:solidFill>
                  <a:srgbClr val="0000FF"/>
                </a:solidFill>
              </a:rPr>
              <a:t>How are services defined for children through the McKinney-Vento Act  and IDEA</a:t>
            </a:r>
            <a:endParaRPr lang="en-US" sz="2800" dirty="0">
              <a:effectLst>
                <a:outerShdw blurRad="38100" dist="38100" dir="2700000" algn="tl">
                  <a:srgbClr val="DDDDDD"/>
                </a:outerShdw>
              </a:effectLst>
            </a:endParaRPr>
          </a:p>
        </p:txBody>
      </p:sp>
      <p:sp>
        <p:nvSpPr>
          <p:cNvPr id="29700" name="TextBox 3"/>
          <p:cNvSpPr txBox="1">
            <a:spLocks noChangeArrowheads="1"/>
          </p:cNvSpPr>
          <p:nvPr/>
        </p:nvSpPr>
        <p:spPr bwMode="auto">
          <a:xfrm>
            <a:off x="1219200" y="5943600"/>
            <a:ext cx="4800600" cy="307975"/>
          </a:xfrm>
          <a:prstGeom prst="rect">
            <a:avLst/>
          </a:prstGeom>
          <a:noFill/>
          <a:ln w="9525">
            <a:noFill/>
            <a:miter lim="800000"/>
            <a:headEnd/>
            <a:tailEnd/>
          </a:ln>
        </p:spPr>
        <p:txBody>
          <a:bodyPr>
            <a:prstTxWarp prst="textNoShape">
              <a:avLst/>
            </a:prstTxWarp>
            <a:spAutoFit/>
          </a:bodyPr>
          <a:lstStyle/>
          <a:p>
            <a:r>
              <a:rPr lang="en-US" sz="1400" dirty="0"/>
              <a:t>Source:</a:t>
            </a:r>
            <a:r>
              <a:rPr lang="en-US" sz="1400" dirty="0" smtClean="0"/>
              <a:t> Dr. Pat Popp, Project Hope, 2012</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09800"/>
            <a:ext cx="8077200" cy="3886200"/>
          </a:xfrm>
        </p:spPr>
        <p:txBody>
          <a:bodyPr wrap="none"/>
          <a:lstStyle/>
          <a:p>
            <a:pPr algn="ctr"/>
            <a:endParaRPr lang="en-US" sz="2800" b="1" dirty="0" smtClean="0"/>
          </a:p>
          <a:p>
            <a:pPr>
              <a:buNone/>
            </a:pPr>
            <a:r>
              <a:rPr lang="en-US" sz="2800" b="1" dirty="0" smtClean="0"/>
              <a:t> </a:t>
            </a:r>
            <a:r>
              <a:rPr lang="en-US" b="1" dirty="0" smtClean="0">
                <a:solidFill>
                  <a:srgbClr val="0000FF"/>
                </a:solidFill>
                <a:effectLst>
                  <a:outerShdw blurRad="38100" dist="38100" dir="2700000" algn="tl">
                    <a:srgbClr val="C0C0C0"/>
                  </a:outerShdw>
                </a:effectLst>
              </a:rPr>
              <a:t>Julie Jochum Gartrell, </a:t>
            </a:r>
          </a:p>
          <a:p>
            <a:pPr>
              <a:lnSpc>
                <a:spcPct val="80000"/>
              </a:lnSpc>
              <a:buNone/>
              <a:defRPr/>
            </a:pPr>
            <a:r>
              <a:rPr lang="en-US" sz="2000" b="1" dirty="0" smtClean="0">
                <a:effectLst>
                  <a:outerShdw blurRad="38100" dist="38100" dir="2700000" algn="tl">
                    <a:srgbClr val="C0C0C0"/>
                  </a:outerShdw>
                </a:effectLst>
              </a:rPr>
              <a:t>Teacher Educator, St. Paul</a:t>
            </a:r>
            <a:endParaRPr lang="en-US" sz="2000" b="1" dirty="0" smtClean="0">
              <a:effectLst>
                <a:outerShdw blurRad="38100" dist="38100" dir="2700000" algn="tl">
                  <a:srgbClr val="C0C0C0"/>
                </a:outerShdw>
              </a:effectLst>
            </a:endParaRPr>
          </a:p>
          <a:p>
            <a:pPr>
              <a:lnSpc>
                <a:spcPct val="80000"/>
              </a:lnSpc>
              <a:buNone/>
              <a:defRPr/>
            </a:pPr>
            <a:r>
              <a:rPr lang="en-US" b="1" dirty="0" smtClean="0">
                <a:solidFill>
                  <a:srgbClr val="0000FF"/>
                </a:solidFill>
                <a:effectLst>
                  <a:outerShdw blurRad="38100" dist="38100" dir="2700000" algn="tl">
                    <a:srgbClr val="C0C0C0"/>
                  </a:outerShdw>
                </a:effectLst>
              </a:rPr>
              <a:t> </a:t>
            </a:r>
            <a:endParaRPr lang="en-US" sz="2000" b="1" dirty="0" smtClean="0">
              <a:effectLst>
                <a:outerShdw blurRad="38100" dist="38100" dir="2700000" algn="tl">
                  <a:srgbClr val="C0C0C0"/>
                </a:outerShdw>
              </a:effectLst>
            </a:endParaRPr>
          </a:p>
          <a:p>
            <a:pPr lvl="0">
              <a:buNone/>
            </a:pPr>
            <a:r>
              <a:rPr lang="en-US" b="1" dirty="0" smtClean="0">
                <a:solidFill>
                  <a:srgbClr val="0000FF"/>
                </a:solidFill>
                <a:effectLst>
                  <a:outerShdw blurRad="38100" dist="38100" dir="2700000" algn="tl">
                    <a:srgbClr val="C0C0C0"/>
                  </a:outerShdw>
                </a:effectLst>
              </a:rPr>
              <a:t>Angie </a:t>
            </a:r>
            <a:r>
              <a:rPr lang="en-US" b="1" dirty="0" err="1" smtClean="0">
                <a:solidFill>
                  <a:srgbClr val="0000FF"/>
                </a:solidFill>
                <a:effectLst>
                  <a:outerShdw blurRad="38100" dist="38100" dir="2700000" algn="tl">
                    <a:srgbClr val="C0C0C0"/>
                  </a:outerShdw>
                </a:effectLst>
              </a:rPr>
              <a:t>Lauderbaugh</a:t>
            </a:r>
            <a:r>
              <a:rPr lang="en-US" b="1" dirty="0" smtClean="0">
                <a:solidFill>
                  <a:srgbClr val="0000FF"/>
                </a:solidFill>
                <a:effectLst>
                  <a:outerShdw blurRad="38100" dist="38100" dir="2700000" algn="tl">
                    <a:srgbClr val="C0C0C0"/>
                  </a:outerShdw>
                </a:effectLst>
              </a:rPr>
              <a:t>, </a:t>
            </a:r>
          </a:p>
          <a:p>
            <a:pPr lvl="0">
              <a:buNone/>
            </a:pPr>
            <a:r>
              <a:rPr lang="en-US" sz="2000" b="1" dirty="0" smtClean="0"/>
              <a:t>Homeless Liaison Bemidji School District</a:t>
            </a:r>
          </a:p>
          <a:p>
            <a:pPr algn="ctr"/>
            <a:endParaRPr lang="en-US" dirty="0"/>
          </a:p>
        </p:txBody>
      </p:sp>
      <p:sp>
        <p:nvSpPr>
          <p:cNvPr id="4" name="Slide Number Placeholder 3"/>
          <p:cNvSpPr>
            <a:spLocks noGrp="1"/>
          </p:cNvSpPr>
          <p:nvPr>
            <p:ph type="sldNum" sz="quarter" idx="12"/>
          </p:nvPr>
        </p:nvSpPr>
        <p:spPr/>
        <p:txBody>
          <a:bodyPr/>
          <a:lstStyle/>
          <a:p>
            <a:fld id="{B8D1F276-0BEE-48EC-A2E4-96228B16FC9C}" type="slidenum">
              <a:rPr lang="en-US" smtClean="0"/>
              <a:pPr/>
              <a:t>2</a:t>
            </a:fld>
            <a:endParaRPr lang="en-US" dirty="0"/>
          </a:p>
        </p:txBody>
      </p:sp>
      <p:sp>
        <p:nvSpPr>
          <p:cNvPr id="3" name="Title 2"/>
          <p:cNvSpPr>
            <a:spLocks noGrp="1"/>
          </p:cNvSpPr>
          <p:nvPr>
            <p:ph type="title"/>
          </p:nvPr>
        </p:nvSpPr>
        <p:spPr>
          <a:xfrm>
            <a:off x="457200" y="533400"/>
            <a:ext cx="8229600" cy="1600200"/>
          </a:xfrm>
        </p:spPr>
        <p:txBody>
          <a:bodyPr>
            <a:noAutofit/>
          </a:bodyPr>
          <a:lstStyle/>
          <a:p>
            <a:pPr algn="ctr"/>
            <a:r>
              <a:rPr lang="en-US" sz="2600" b="1" dirty="0" smtClean="0">
                <a:solidFill>
                  <a:srgbClr val="0000FF"/>
                </a:solidFill>
              </a:rPr>
              <a:t>Homelessness </a:t>
            </a:r>
            <a:r>
              <a:rPr lang="en-US" sz="2600" b="1" dirty="0" smtClean="0">
                <a:solidFill>
                  <a:srgbClr val="0000FF"/>
                </a:solidFill>
              </a:rPr>
              <a:t>through the</a:t>
            </a:r>
            <a:r>
              <a:rPr lang="en-US" sz="2600" b="1" dirty="0" smtClean="0">
                <a:solidFill>
                  <a:srgbClr val="0000FF"/>
                </a:solidFill>
              </a:rPr>
              <a:t> Eyes </a:t>
            </a:r>
            <a:r>
              <a:rPr lang="en-US" sz="2600" b="1" dirty="0" smtClean="0">
                <a:solidFill>
                  <a:srgbClr val="0000FF"/>
                </a:solidFill>
              </a:rPr>
              <a:t>of Children:</a:t>
            </a:r>
            <a:br>
              <a:rPr lang="en-US" sz="2600" b="1" dirty="0" smtClean="0">
                <a:solidFill>
                  <a:srgbClr val="0000FF"/>
                </a:solidFill>
              </a:rPr>
            </a:br>
            <a:r>
              <a:rPr lang="en-US" sz="2600" b="1" dirty="0" smtClean="0">
                <a:solidFill>
                  <a:srgbClr val="0000FF"/>
                </a:solidFill>
              </a:rPr>
              <a:t> A Special Needs Perspective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69276" y="381000"/>
            <a:ext cx="8346124" cy="838200"/>
          </a:xfrm>
        </p:spPr>
        <p:txBody>
          <a:bodyPr>
            <a:normAutofit fontScale="90000"/>
          </a:bodyPr>
          <a:lstStyle/>
          <a:p>
            <a:pPr algn="ctr"/>
            <a:r>
              <a:rPr lang="en-US" sz="2000" dirty="0" smtClean="0"/>
              <a:t>Homelessness through the </a:t>
            </a:r>
            <a:br>
              <a:rPr lang="en-US" sz="2000" dirty="0" smtClean="0"/>
            </a:br>
            <a:r>
              <a:rPr lang="en-US" sz="2000" dirty="0" smtClean="0"/>
              <a:t>Eyes of Children:</a:t>
            </a:r>
            <a:br>
              <a:rPr lang="en-US" sz="2000" dirty="0" smtClean="0"/>
            </a:br>
            <a:r>
              <a:rPr lang="en-US" sz="2000" dirty="0" smtClean="0"/>
              <a:t> A Special Needs Perspective</a:t>
            </a:r>
            <a:endParaRPr lang="en-US" sz="2000" dirty="0"/>
          </a:p>
        </p:txBody>
      </p:sp>
      <p:sp>
        <p:nvSpPr>
          <p:cNvPr id="3" name="Content Placeholder 2"/>
          <p:cNvSpPr>
            <a:spLocks noGrp="1"/>
          </p:cNvSpPr>
          <p:nvPr>
            <p:ph idx="1"/>
          </p:nvPr>
        </p:nvSpPr>
        <p:spPr>
          <a:xfrm>
            <a:off x="766333" y="1600200"/>
            <a:ext cx="7772400" cy="4495800"/>
          </a:xfrm>
        </p:spPr>
        <p:txBody>
          <a:bodyPr/>
          <a:lstStyle/>
          <a:p>
            <a:pPr lvl="2">
              <a:buNone/>
            </a:pPr>
            <a:endParaRPr lang="en-US" i="1" dirty="0" smtClean="0"/>
          </a:p>
          <a:p>
            <a:pPr lvl="2" algn="ctr">
              <a:buNone/>
            </a:pPr>
            <a:r>
              <a:rPr lang="en-US" sz="2800" i="1" dirty="0" smtClean="0"/>
              <a:t>How can classroom teachers and </a:t>
            </a:r>
          </a:p>
          <a:p>
            <a:pPr lvl="2" algn="ctr">
              <a:buNone/>
            </a:pPr>
            <a:r>
              <a:rPr lang="en-US" sz="2800" i="1" dirty="0" smtClean="0"/>
              <a:t>related personnel assist children </a:t>
            </a:r>
          </a:p>
          <a:p>
            <a:pPr lvl="2" algn="ctr">
              <a:buNone/>
            </a:pPr>
            <a:r>
              <a:rPr lang="en-US" sz="2800" i="1" dirty="0" smtClean="0"/>
              <a:t>with special emotional needs </a:t>
            </a:r>
          </a:p>
          <a:p>
            <a:pPr lvl="2" algn="ctr">
              <a:buNone/>
            </a:pPr>
            <a:r>
              <a:rPr lang="en-US" sz="2800" i="1" dirty="0" smtClean="0"/>
              <a:t>who are homeless  </a:t>
            </a:r>
          </a:p>
          <a:p>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eaLnBrk="1" hangingPunct="1"/>
            <a:r>
              <a:rPr lang="en-US" dirty="0" smtClean="0"/>
              <a:t> </a:t>
            </a:r>
            <a:endParaRPr lang="en-US" dirty="0"/>
          </a:p>
        </p:txBody>
      </p:sp>
      <p:sp>
        <p:nvSpPr>
          <p:cNvPr id="3" name="Title 2"/>
          <p:cNvSpPr>
            <a:spLocks noGrp="1"/>
          </p:cNvSpPr>
          <p:nvPr>
            <p:ph type="title"/>
          </p:nvPr>
        </p:nvSpPr>
        <p:spPr>
          <a:xfrm>
            <a:off x="304800" y="1828800"/>
            <a:ext cx="8685500" cy="1447800"/>
          </a:xfrm>
        </p:spPr>
        <p:txBody>
          <a:bodyPr>
            <a:normAutofit fontScale="90000"/>
          </a:bodyPr>
          <a:lstStyle/>
          <a:p>
            <a:pPr algn="ctr" eaLnBrk="1" hangingPunct="1">
              <a:defRPr/>
            </a:pPr>
            <a:r>
              <a:rPr lang="en-US" sz="3111" dirty="0" smtClean="0">
                <a:solidFill>
                  <a:srgbClr val="FF0000"/>
                </a:solidFill>
              </a:rPr>
              <a:t>How vulnerable are</a:t>
            </a:r>
            <a:r>
              <a:rPr lang="en-US" sz="3111" dirty="0" smtClean="0">
                <a:solidFill>
                  <a:srgbClr val="FF0000"/>
                </a:solidFill>
              </a:rPr>
              <a:t> </a:t>
            </a:r>
            <a:br>
              <a:rPr lang="en-US" sz="3111" dirty="0" smtClean="0">
                <a:solidFill>
                  <a:srgbClr val="FF0000"/>
                </a:solidFill>
              </a:rPr>
            </a:br>
            <a:r>
              <a:rPr lang="en-US" sz="7667" dirty="0" smtClean="0">
                <a:solidFill>
                  <a:srgbClr val="FF0000"/>
                </a:solidFill>
              </a:rPr>
              <a:t>you </a:t>
            </a:r>
            <a:r>
              <a:rPr lang="en-US" sz="3111" dirty="0" smtClean="0">
                <a:solidFill>
                  <a:srgbClr val="FF0000"/>
                </a:solidFill>
              </a:rPr>
              <a:t/>
            </a:r>
            <a:br>
              <a:rPr lang="en-US" sz="3111" dirty="0" smtClean="0">
                <a:solidFill>
                  <a:srgbClr val="FF0000"/>
                </a:solidFill>
              </a:rPr>
            </a:br>
            <a:r>
              <a:rPr lang="en-US" sz="3111" dirty="0" smtClean="0">
                <a:solidFill>
                  <a:srgbClr val="FF0000"/>
                </a:solidFill>
              </a:rPr>
              <a:t>to </a:t>
            </a:r>
            <a:r>
              <a:rPr lang="en-US" sz="3111" dirty="0" smtClean="0">
                <a:solidFill>
                  <a:srgbClr val="FF0000"/>
                </a:solidFill>
              </a:rPr>
              <a:t>becoming homeless</a:t>
            </a:r>
            <a:r>
              <a:rPr lang="en-US" dirty="0" smtClean="0">
                <a:solidFill>
                  <a:srgbClr val="FF0000"/>
                </a:solidFill>
              </a:rPr>
              <a:t>?</a:t>
            </a:r>
            <a:endParaRPr lang="en-US" dirty="0">
              <a:solidFill>
                <a:srgbClr val="FF0000"/>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16010" y="685800"/>
            <a:ext cx="8346990" cy="886968"/>
          </a:xfrm>
        </p:spPr>
        <p:txBody>
          <a:bodyPr>
            <a:normAutofit fontScale="90000"/>
          </a:bodyPr>
          <a:lstStyle/>
          <a:p>
            <a:pPr algn="ctr"/>
            <a:r>
              <a:rPr lang="en-US" sz="2000" dirty="0" smtClean="0"/>
              <a:t>Homelessness through the </a:t>
            </a:r>
            <a:br>
              <a:rPr lang="en-US" sz="2000" dirty="0" smtClean="0"/>
            </a:br>
            <a:r>
              <a:rPr lang="en-US" sz="2000" dirty="0" smtClean="0"/>
              <a:t>Eyes of Children:</a:t>
            </a:r>
            <a:br>
              <a:rPr lang="en-US" sz="2000" dirty="0" smtClean="0"/>
            </a:br>
            <a:r>
              <a:rPr lang="en-US" sz="2000" dirty="0" smtClean="0"/>
              <a:t> A Special Needs Perspective</a:t>
            </a:r>
            <a:endParaRPr lang="en-US" sz="2000" u="sng" dirty="0"/>
          </a:p>
        </p:txBody>
      </p:sp>
      <p:sp>
        <p:nvSpPr>
          <p:cNvPr id="3" name="Content Placeholder 2"/>
          <p:cNvSpPr>
            <a:spLocks noGrp="1"/>
          </p:cNvSpPr>
          <p:nvPr>
            <p:ph idx="1"/>
          </p:nvPr>
        </p:nvSpPr>
        <p:spPr/>
        <p:txBody>
          <a:bodyPr/>
          <a:lstStyle/>
          <a:p>
            <a:pPr algn="ctr">
              <a:buNone/>
            </a:pPr>
            <a:r>
              <a:rPr lang="en-US" sz="2800" dirty="0" smtClean="0"/>
              <a:t>Characteristics of Effective Teachers of Homeless and Highly Mobile Children</a:t>
            </a:r>
          </a:p>
          <a:p>
            <a:pPr eaLnBrk="1" hangingPunct="1">
              <a:buFont typeface="Arial" charset="0"/>
              <a:buChar char="•"/>
            </a:pPr>
            <a:r>
              <a:rPr lang="en-US" sz="2800" dirty="0" smtClean="0">
                <a:solidFill>
                  <a:srgbClr val="FF0000"/>
                </a:solidFill>
              </a:rPr>
              <a:t> </a:t>
            </a:r>
            <a:r>
              <a:rPr lang="en-US" sz="2000" dirty="0" smtClean="0"/>
              <a:t>Well educated</a:t>
            </a:r>
          </a:p>
          <a:p>
            <a:pPr lvl="1" eaLnBrk="1" hangingPunct="1">
              <a:buFont typeface="Arial" charset="0"/>
              <a:buChar char="–"/>
            </a:pPr>
            <a:r>
              <a:rPr lang="en-US" sz="2000" dirty="0" smtClean="0"/>
              <a:t>High verbal ability</a:t>
            </a:r>
          </a:p>
          <a:p>
            <a:pPr lvl="1" eaLnBrk="1" hangingPunct="1">
              <a:buFont typeface="Arial" charset="0"/>
              <a:buChar char="–"/>
            </a:pPr>
            <a:r>
              <a:rPr lang="en-US" sz="2000" dirty="0" smtClean="0"/>
              <a:t>Expert content knowledge</a:t>
            </a:r>
          </a:p>
          <a:p>
            <a:pPr lvl="1" eaLnBrk="1" hangingPunct="1">
              <a:buFont typeface="Arial" charset="0"/>
              <a:buChar char="–"/>
            </a:pPr>
            <a:r>
              <a:rPr lang="en-US" sz="2000" dirty="0" smtClean="0"/>
              <a:t>Knowledge of effective teaching practices</a:t>
            </a:r>
          </a:p>
          <a:p>
            <a:pPr lvl="1" eaLnBrk="1" hangingPunct="1">
              <a:buFont typeface="Arial" charset="0"/>
              <a:buChar char="–"/>
            </a:pPr>
            <a:r>
              <a:rPr lang="en-US" sz="2000" dirty="0" smtClean="0"/>
              <a:t>Able to use a variety of teaching methods and materials</a:t>
            </a:r>
          </a:p>
          <a:p>
            <a:pPr lvl="1" eaLnBrk="1" hangingPunct="1">
              <a:buFont typeface="Arial" charset="0"/>
              <a:buChar char="–"/>
            </a:pPr>
            <a:r>
              <a:rPr lang="en-US" sz="2000" dirty="0" smtClean="0"/>
              <a:t>Cultural awareness</a:t>
            </a:r>
          </a:p>
          <a:p>
            <a:pPr lvl="1" eaLnBrk="1" hangingPunct="1">
              <a:buFont typeface="Arial" charset="0"/>
              <a:buChar char="–"/>
            </a:pPr>
            <a:r>
              <a:rPr lang="en-US" sz="2000" dirty="0" smtClean="0"/>
              <a:t>Ability to speak a second language</a:t>
            </a:r>
          </a:p>
          <a:p>
            <a:pPr eaLnBrk="1" hangingPunct="1">
              <a:buFont typeface="Arial" charset="0"/>
              <a:buChar char="•"/>
            </a:pPr>
            <a:r>
              <a:rPr lang="en-US" sz="2000" dirty="0" smtClean="0"/>
              <a:t>Teaching Experience </a:t>
            </a:r>
          </a:p>
          <a:p>
            <a:endParaRPr lang="en-US" sz="2300" u="sng" dirty="0" smtClean="0"/>
          </a:p>
          <a:p>
            <a:pPr lvl="1"/>
            <a:endParaRPr lang="en-US" dirty="0"/>
          </a:p>
        </p:txBody>
      </p:sp>
      <p:sp>
        <p:nvSpPr>
          <p:cNvPr id="4" name="TextBox 3"/>
          <p:cNvSpPr txBox="1"/>
          <p:nvPr/>
        </p:nvSpPr>
        <p:spPr>
          <a:xfrm>
            <a:off x="2120900" y="5911334"/>
            <a:ext cx="5715000" cy="307777"/>
          </a:xfrm>
          <a:prstGeom prst="rect">
            <a:avLst/>
          </a:prstGeom>
          <a:noFill/>
        </p:spPr>
        <p:txBody>
          <a:bodyPr wrap="square" rtlCol="0">
            <a:spAutoFit/>
          </a:bodyPr>
          <a:lstStyle/>
          <a:p>
            <a:r>
              <a:rPr lang="en-US" sz="1400" dirty="0" smtClean="0"/>
              <a:t>ANNE R. GEARITY, PHD </a:t>
            </a:r>
            <a:r>
              <a:rPr lang="en-US" sz="1400" dirty="0">
                <a:solidFill>
                  <a:srgbClr val="FFFFFF"/>
                </a:solidFill>
              </a:rPr>
              <a:t>.Univ. of MN. </a:t>
            </a:r>
            <a:r>
              <a:rPr lang="en-US" sz="1400" dirty="0" smtClean="0">
                <a:latin typeface="Calibri" pitchFamily="34" charset="0"/>
                <a:ea typeface="ＭＳ Ｐゴシック" pitchFamily="34" charset="-128"/>
              </a:rPr>
              <a:t>Developmental  Repair 2011</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2590800"/>
            <a:ext cx="8229600" cy="3416300"/>
          </a:xfrm>
        </p:spPr>
        <p:txBody>
          <a:bodyPr/>
          <a:lstStyle/>
          <a:p>
            <a:pPr eaLnBrk="1" hangingPunct="1"/>
            <a:r>
              <a:rPr lang="en-US" sz="2400" dirty="0" smtClean="0"/>
              <a:t>Watch for warning signs of homelessness</a:t>
            </a:r>
          </a:p>
          <a:p>
            <a:pPr eaLnBrk="1" hangingPunct="1"/>
            <a:r>
              <a:rPr lang="en-US" sz="2400" dirty="0" smtClean="0"/>
              <a:t>Make sure the student enrolls in your school’s free meal program    </a:t>
            </a:r>
          </a:p>
          <a:p>
            <a:r>
              <a:rPr lang="en-US" sz="2400" dirty="0" smtClean="0"/>
              <a:t>Do not take away possessions. Students may need their “stuff” nearby for security.</a:t>
            </a:r>
          </a:p>
          <a:p>
            <a:r>
              <a:rPr lang="en-US" sz="2400" dirty="0" smtClean="0"/>
              <a:t>Hold the student accountable for what she or he can control (e.g., behavior or attitude) not what</a:t>
            </a:r>
          </a:p>
          <a:p>
            <a:pPr>
              <a:buNone/>
            </a:pPr>
            <a:r>
              <a:rPr lang="en-US" sz="2400" dirty="0" smtClean="0"/>
              <a:t>    is not under the student’s control</a:t>
            </a:r>
            <a:endParaRPr lang="en-US" sz="2400" dirty="0"/>
          </a:p>
        </p:txBody>
      </p:sp>
      <p:sp>
        <p:nvSpPr>
          <p:cNvPr id="2" name="Title 1"/>
          <p:cNvSpPr>
            <a:spLocks noGrp="1"/>
          </p:cNvSpPr>
          <p:nvPr>
            <p:ph type="title"/>
          </p:nvPr>
        </p:nvSpPr>
        <p:spPr>
          <a:xfrm>
            <a:off x="457200" y="1066800"/>
            <a:ext cx="8229600" cy="1143000"/>
          </a:xfrm>
        </p:spPr>
        <p:txBody>
          <a:bodyPr>
            <a:normAutofit fontScale="90000"/>
          </a:bodyPr>
          <a:lstStyle/>
          <a:p>
            <a:pPr algn="ctr" eaLnBrk="1" fontAlgn="auto" hangingPunct="1">
              <a:spcAft>
                <a:spcPts val="0"/>
              </a:spcAft>
              <a:defRPr/>
            </a:pPr>
            <a:r>
              <a:rPr lang="en-US" dirty="0" smtClean="0"/>
              <a:t>Effective Teachers </a:t>
            </a:r>
            <a:br>
              <a:rPr lang="en-US" dirty="0" smtClean="0"/>
            </a:br>
            <a:r>
              <a:rPr lang="en-US" dirty="0" smtClean="0"/>
              <a:t>of Homeless Children</a:t>
            </a:r>
          </a:p>
        </p:txBody>
      </p:sp>
      <p:pic>
        <p:nvPicPr>
          <p:cNvPr id="17412" name="Picture 3" descr="JH logo.jpg"/>
          <p:cNvPicPr>
            <a:picLocks noChangeAspect="1"/>
          </p:cNvPicPr>
          <p:nvPr/>
        </p:nvPicPr>
        <p:blipFill>
          <a:blip r:embed="rId3"/>
          <a:srcRect r="50000" b="25000"/>
          <a:stretch>
            <a:fillRect/>
          </a:stretch>
        </p:blipFill>
        <p:spPr bwMode="auto">
          <a:xfrm>
            <a:off x="8153400" y="228600"/>
            <a:ext cx="677863" cy="762000"/>
          </a:xfrm>
          <a:prstGeom prst="rect">
            <a:avLst/>
          </a:prstGeom>
          <a:noFill/>
          <a:ln w="9525">
            <a:noFill/>
            <a:miter lim="800000"/>
            <a:headEnd/>
            <a:tailEnd/>
          </a:ln>
        </p:spPr>
      </p:pic>
    </p:spTree>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381000" y="381000"/>
            <a:ext cx="8534400" cy="838200"/>
          </a:xfrm>
        </p:spPr>
        <p:txBody>
          <a:bodyPr/>
          <a:lstStyle/>
          <a:p>
            <a:pPr lvl="2" algn="ctr"/>
            <a:r>
              <a:rPr lang="en-US" sz="2000" i="1" dirty="0" smtClean="0"/>
              <a:t>How can classroom teachers and related personnel assist </a:t>
            </a:r>
            <a:br>
              <a:rPr lang="en-US" sz="2000" i="1" dirty="0" smtClean="0"/>
            </a:br>
            <a:r>
              <a:rPr lang="en-US" sz="2000" i="1" dirty="0" smtClean="0"/>
              <a:t>children with special emotional needs who are homeless  </a:t>
            </a:r>
          </a:p>
        </p:txBody>
      </p:sp>
      <p:sp>
        <p:nvSpPr>
          <p:cNvPr id="7" name="Content Placeholder 6"/>
          <p:cNvSpPr>
            <a:spLocks noGrp="1"/>
          </p:cNvSpPr>
          <p:nvPr>
            <p:ph idx="1"/>
          </p:nvPr>
        </p:nvSpPr>
        <p:spPr>
          <a:xfrm>
            <a:off x="1143000" y="1219200"/>
            <a:ext cx="7772400" cy="4495800"/>
          </a:xfrm>
        </p:spPr>
        <p:txBody>
          <a:bodyPr/>
          <a:lstStyle/>
          <a:p>
            <a:pPr algn="ctr">
              <a:buNone/>
            </a:pPr>
            <a:r>
              <a:rPr lang="en-US" sz="2800" dirty="0" smtClean="0">
                <a:solidFill>
                  <a:srgbClr val="FFCE10"/>
                </a:solidFill>
              </a:rPr>
              <a:t>Effective Teachers of Homeless Children</a:t>
            </a:r>
          </a:p>
          <a:p>
            <a:r>
              <a:rPr lang="en-US" sz="2400" dirty="0" smtClean="0"/>
              <a:t>Before you receive a new student:</a:t>
            </a:r>
          </a:p>
          <a:p>
            <a:pPr lvl="1"/>
            <a:r>
              <a:rPr lang="en-US" sz="2000" dirty="0" smtClean="0"/>
              <a:t>Prepare a list of your class routines and procedures.</a:t>
            </a:r>
          </a:p>
          <a:p>
            <a:pPr lvl="1"/>
            <a:r>
              <a:rPr lang="en-US" sz="2000" dirty="0" smtClean="0"/>
              <a:t>Prepare a new student file with information for parents and guardians.</a:t>
            </a:r>
          </a:p>
          <a:p>
            <a:pPr lvl="1"/>
            <a:r>
              <a:rPr lang="en-US" sz="2000" dirty="0" smtClean="0"/>
              <a:t>Maintain a supply of materials for students to use at school.</a:t>
            </a:r>
          </a:p>
          <a:p>
            <a:pPr lvl="1"/>
            <a:r>
              <a:rPr lang="en-US" sz="2000" dirty="0" smtClean="0"/>
              <a:t>Prepare a “getting-to-know-you” activity for the class to do when a new student arrives.</a:t>
            </a:r>
          </a:p>
          <a:p>
            <a:pPr lvl="1"/>
            <a:r>
              <a:rPr lang="en-US" sz="2000" dirty="0" smtClean="0"/>
              <a:t>Have the class schedule visible.</a:t>
            </a:r>
            <a:r>
              <a:rPr lang="en-US" b="1" dirty="0" smtClean="0"/>
              <a:t> </a:t>
            </a:r>
            <a:endParaRPr lang="en-US" dirty="0"/>
          </a:p>
        </p:txBody>
      </p:sp>
      <p:sp>
        <p:nvSpPr>
          <p:cNvPr id="48131" name="Text Box 3"/>
          <p:cNvSpPr txBox="1">
            <a:spLocks noChangeArrowheads="1"/>
          </p:cNvSpPr>
          <p:nvPr/>
        </p:nvSpPr>
        <p:spPr bwMode="auto">
          <a:xfrm>
            <a:off x="685800" y="6176407"/>
            <a:ext cx="4106500" cy="307777"/>
          </a:xfrm>
          <a:prstGeom prst="rect">
            <a:avLst/>
          </a:prstGeom>
          <a:noFill/>
          <a:ln w="12700">
            <a:noFill/>
            <a:miter lim="800000"/>
            <a:headEnd type="none" w="sm" len="sm"/>
            <a:tailEnd type="none" w="sm" len="sm"/>
          </a:ln>
        </p:spPr>
        <p:txBody>
          <a:bodyPr wrap="none">
            <a:prstTxWarp prst="textNoShape">
              <a:avLst/>
            </a:prstTxWarp>
            <a:spAutoFit/>
          </a:bodyPr>
          <a:lstStyle/>
          <a:p>
            <a:r>
              <a:rPr lang="en-US" sz="1400" dirty="0">
                <a:latin typeface="Lindsey Pro" pitchFamily="66" charset="0"/>
              </a:rPr>
              <a:t>Source</a:t>
            </a:r>
            <a:r>
              <a:rPr lang="en-US" sz="1400" dirty="0" smtClean="0">
                <a:latin typeface="Lindsey Pro" pitchFamily="66" charset="0"/>
              </a:rPr>
              <a:t>: National Center for  Homeless Education</a:t>
            </a:r>
            <a:endParaRPr lang="en-US" sz="1400" dirty="0">
              <a:latin typeface="Lindsey Pro" pitchFamily="66" charset="0"/>
            </a:endParaRPr>
          </a:p>
        </p:txBody>
      </p:sp>
      <p:sp>
        <p:nvSpPr>
          <p:cNvPr id="524292" name="Rectangle 4"/>
          <p:cNvSpPr>
            <a:spLocks noChangeArrowheads="1"/>
          </p:cNvSpPr>
          <p:nvPr/>
        </p:nvSpPr>
        <p:spPr bwMode="auto">
          <a:xfrm>
            <a:off x="381000" y="1588572"/>
            <a:ext cx="8012113" cy="2831544"/>
          </a:xfrm>
          <a:prstGeom prst="rect">
            <a:avLst/>
          </a:prstGeom>
          <a:noFill/>
          <a:ln w="9525">
            <a:noFill/>
            <a:miter lim="800000"/>
            <a:headEnd/>
            <a:tailEnd/>
          </a:ln>
          <a:effectLst/>
        </p:spPr>
        <p:txBody>
          <a:bodyPr anchor="ctr">
            <a:prstTxWarp prst="textNoShape">
              <a:avLst/>
            </a:prstTxWarp>
            <a:spAutoFit/>
          </a:bodyPr>
          <a:lstStyle/>
          <a:p>
            <a:pPr algn="ctr">
              <a:defRPr/>
            </a:pPr>
            <a:r>
              <a:rPr lang="en-US" sz="2800" dirty="0">
                <a:latin typeface="Lindsey Pro" pitchFamily="66" charset="0"/>
              </a:rPr>
              <a:t>  </a:t>
            </a:r>
          </a:p>
          <a:p>
            <a:pPr algn="ctr">
              <a:defRPr/>
            </a:pPr>
            <a:endParaRPr lang="en-US" sz="2800" dirty="0" smtClean="0">
              <a:latin typeface="Lindsey Pro" pitchFamily="66" charset="0"/>
            </a:endParaRPr>
          </a:p>
          <a:p>
            <a:pPr algn="ctr">
              <a:defRPr/>
            </a:pPr>
            <a:endParaRPr lang="en-US" sz="3600" b="1" dirty="0" smtClean="0">
              <a:solidFill>
                <a:srgbClr val="FF9933"/>
              </a:solidFill>
              <a:latin typeface="Lindsey Pro" pitchFamily="66" charset="0"/>
            </a:endParaRPr>
          </a:p>
          <a:p>
            <a:pPr algn="ctr">
              <a:defRPr/>
            </a:pPr>
            <a:r>
              <a:rPr lang="en-US" sz="3200" b="1" dirty="0">
                <a:solidFill>
                  <a:srgbClr val="FF9933"/>
                </a:solidFill>
                <a:latin typeface="Lindsey Pro" pitchFamily="66" charset="0"/>
              </a:rPr>
              <a:t> </a:t>
            </a:r>
            <a:endParaRPr lang="en-US" sz="3600" b="1" dirty="0">
              <a:solidFill>
                <a:srgbClr val="FF9933"/>
              </a:solidFill>
              <a:latin typeface="Lindsey Pro" pitchFamily="66" charset="0"/>
            </a:endParaRPr>
          </a:p>
          <a:p>
            <a:pPr algn="ctr">
              <a:defRPr/>
            </a:pPr>
            <a:r>
              <a:rPr lang="en-US" sz="5400" dirty="0">
                <a:latin typeface="Lindsey Pro" pitchFamily="66" charset="0"/>
              </a:rPr>
              <a:t> </a:t>
            </a:r>
            <a:endParaRPr lang="en-US" sz="4400" dirty="0">
              <a:latin typeface="Lindsey Pro" pitchFamily="66"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6096000"/>
            <a:ext cx="4128976" cy="457200"/>
          </a:xfrm>
        </p:spPr>
        <p:txBody>
          <a:bodyPr/>
          <a:lstStyle/>
          <a:p>
            <a:pPr algn="ctr"/>
            <a:r>
              <a:rPr lang="en-US" sz="1200" i="1" dirty="0" smtClean="0"/>
              <a:t>Developmental Repair</a:t>
            </a:r>
            <a:br>
              <a:rPr lang="en-US" sz="1200" i="1" dirty="0" smtClean="0"/>
            </a:br>
            <a:r>
              <a:rPr lang="en-US" sz="1200" dirty="0" smtClean="0"/>
              <a:t>Anne </a:t>
            </a:r>
            <a:r>
              <a:rPr lang="en-US" sz="1200" dirty="0" err="1" smtClean="0"/>
              <a:t>Gearity,UMN</a:t>
            </a:r>
            <a:r>
              <a:rPr lang="en-US" sz="1200" dirty="0" smtClean="0"/>
              <a:t>, 2011</a:t>
            </a:r>
            <a:endParaRPr lang="en-US" sz="1200" i="1" dirty="0"/>
          </a:p>
        </p:txBody>
      </p:sp>
      <p:sp>
        <p:nvSpPr>
          <p:cNvPr id="3" name="Content Placeholder 2"/>
          <p:cNvSpPr>
            <a:spLocks noGrp="1"/>
          </p:cNvSpPr>
          <p:nvPr>
            <p:ph idx="1"/>
          </p:nvPr>
        </p:nvSpPr>
        <p:spPr>
          <a:xfrm>
            <a:off x="3575049" y="273050"/>
            <a:ext cx="5347261" cy="5594349"/>
          </a:xfrm>
        </p:spPr>
        <p:txBody>
          <a:bodyPr>
            <a:normAutofit fontScale="85000" lnSpcReduction="10000"/>
          </a:bodyPr>
          <a:lstStyle/>
          <a:p>
            <a:pPr algn="ctr">
              <a:buNone/>
            </a:pPr>
            <a:r>
              <a:rPr lang="en-US" dirty="0" smtClean="0"/>
              <a:t> </a:t>
            </a:r>
            <a:r>
              <a:rPr lang="en-US" sz="2824" dirty="0" smtClean="0">
                <a:solidFill>
                  <a:srgbClr val="FFCE10"/>
                </a:solidFill>
              </a:rPr>
              <a:t>Effective Teachers of Children </a:t>
            </a:r>
          </a:p>
          <a:p>
            <a:pPr algn="ctr">
              <a:buNone/>
            </a:pPr>
            <a:r>
              <a:rPr lang="en-US" sz="2824" dirty="0" smtClean="0">
                <a:solidFill>
                  <a:srgbClr val="FFCE10"/>
                </a:solidFill>
              </a:rPr>
              <a:t>who are Homeless</a:t>
            </a:r>
          </a:p>
          <a:p>
            <a:pPr>
              <a:buNone/>
            </a:pPr>
            <a:endParaRPr lang="en-US" dirty="0" smtClean="0"/>
          </a:p>
          <a:p>
            <a:r>
              <a:rPr lang="en-US" sz="2581" dirty="0" smtClean="0"/>
              <a:t>Help children acquire a beloved object…And help them keep it.  </a:t>
            </a:r>
          </a:p>
          <a:p>
            <a:r>
              <a:rPr lang="en-US" sz="2581" dirty="0" smtClean="0">
                <a:solidFill>
                  <a:srgbClr val="FF6600"/>
                </a:solidFill>
              </a:rPr>
              <a:t>Aren’t uncertain about curtailing aggressive play and imagination– </a:t>
            </a:r>
            <a:endParaRPr lang="en-US" sz="2581" dirty="0" smtClean="0"/>
          </a:p>
          <a:p>
            <a:r>
              <a:rPr lang="en-US" sz="2581" dirty="0" smtClean="0">
                <a:solidFill>
                  <a:srgbClr val="FF6600"/>
                </a:solidFill>
              </a:rPr>
              <a:t>Know learning and school inclusion </a:t>
            </a:r>
            <a:r>
              <a:rPr lang="en-US" sz="2581" u="sng" dirty="0" smtClean="0">
                <a:solidFill>
                  <a:srgbClr val="FF6600"/>
                </a:solidFill>
              </a:rPr>
              <a:t>matter enormously </a:t>
            </a:r>
            <a:r>
              <a:rPr lang="en-US" sz="2581" dirty="0" smtClean="0">
                <a:solidFill>
                  <a:srgbClr val="FF6600"/>
                </a:solidFill>
              </a:rPr>
              <a:t>to children who are homeless.</a:t>
            </a:r>
          </a:p>
          <a:p>
            <a:r>
              <a:rPr lang="en-US" sz="2581" dirty="0" smtClean="0">
                <a:solidFill>
                  <a:srgbClr val="FF6600"/>
                </a:solidFill>
              </a:rPr>
              <a:t>Start with what the child knows – and then build.</a:t>
            </a:r>
          </a:p>
          <a:p>
            <a:r>
              <a:rPr lang="en-US" sz="2581" dirty="0" smtClean="0">
                <a:solidFill>
                  <a:srgbClr val="FF6600"/>
                </a:solidFill>
              </a:rPr>
              <a:t>Pay attention to homework.  </a:t>
            </a:r>
          </a:p>
          <a:p>
            <a:pPr lvl="1"/>
            <a:r>
              <a:rPr lang="en-US" sz="2581" dirty="0" smtClean="0">
                <a:solidFill>
                  <a:srgbClr val="FF6600"/>
                </a:solidFill>
              </a:rPr>
              <a:t>Children often don’t have access to resources or space to properly do homework.</a:t>
            </a:r>
          </a:p>
          <a:p>
            <a:endParaRPr lang="en-US" dirty="0" smtClean="0">
              <a:solidFill>
                <a:srgbClr val="FFFFFF"/>
              </a:solidFill>
            </a:endParaRPr>
          </a:p>
          <a:p>
            <a:endParaRPr lang="en-US" dirty="0" smtClean="0">
              <a:solidFill>
                <a:srgbClr val="FF6600"/>
              </a:solidFill>
            </a:endParaRPr>
          </a:p>
        </p:txBody>
      </p:sp>
      <p:sp>
        <p:nvSpPr>
          <p:cNvPr id="4" name="Text Placeholder 3"/>
          <p:cNvSpPr>
            <a:spLocks noGrp="1"/>
          </p:cNvSpPr>
          <p:nvPr>
            <p:ph type="body" sz="half" idx="2"/>
          </p:nvPr>
        </p:nvSpPr>
        <p:spPr/>
        <p:txBody>
          <a:bodyPr/>
          <a:lstStyle/>
          <a:p>
            <a:r>
              <a:rPr lang="en-US" dirty="0" smtClean="0">
                <a:solidFill>
                  <a:srgbClr val="FFFFFF"/>
                </a:solidFill>
              </a:rPr>
              <a:t> </a:t>
            </a:r>
          </a:p>
          <a:p>
            <a:endParaRPr lang="en-US" dirty="0"/>
          </a:p>
        </p:txBody>
      </p:sp>
      <p:pic>
        <p:nvPicPr>
          <p:cNvPr id="5" name="Picture 4"/>
          <p:cNvPicPr>
            <a:picLocks noChangeAspect="1"/>
          </p:cNvPicPr>
          <p:nvPr/>
        </p:nvPicPr>
        <p:blipFill>
          <a:blip r:embed="rId2"/>
          <a:stretch>
            <a:fillRect/>
          </a:stretch>
        </p:blipFill>
        <p:spPr>
          <a:xfrm>
            <a:off x="228600" y="457200"/>
            <a:ext cx="2806525" cy="4051025"/>
          </a:xfrm>
          <a:prstGeom prst="rect">
            <a:avLst/>
          </a:prstGeom>
        </p:spPr>
      </p:pic>
    </p:spTree>
  </p:cSld>
  <p:clrMapOvr>
    <a:masterClrMapping/>
  </p:clrMapOvr>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905000"/>
            <a:ext cx="8229600" cy="4495800"/>
          </a:xfrm>
        </p:spPr>
        <p:txBody>
          <a:bodyPr>
            <a:normAutofit lnSpcReduction="10000"/>
          </a:bodyPr>
          <a:lstStyle/>
          <a:p>
            <a:pPr eaLnBrk="1" hangingPunct="1"/>
            <a:r>
              <a:rPr lang="en-US" sz="2000" dirty="0" smtClean="0"/>
              <a:t>Watch for warning signs of homelessness</a:t>
            </a:r>
          </a:p>
          <a:p>
            <a:pPr eaLnBrk="1" hangingPunct="1"/>
            <a:r>
              <a:rPr lang="en-US" sz="2000" dirty="0" smtClean="0"/>
              <a:t>Make sure the student enrolls in your school’s free meal program</a:t>
            </a:r>
            <a:r>
              <a:rPr lang="en-US" sz="2000" dirty="0" smtClean="0"/>
              <a:t> </a:t>
            </a:r>
          </a:p>
          <a:p>
            <a:r>
              <a:rPr lang="en-US" sz="2000" dirty="0" smtClean="0">
                <a:solidFill>
                  <a:srgbClr val="0000FF"/>
                </a:solidFill>
              </a:rPr>
              <a:t>Keep a supply of healthy snacks and extra</a:t>
            </a:r>
          </a:p>
          <a:p>
            <a:pPr>
              <a:buNone/>
            </a:pPr>
            <a:r>
              <a:rPr lang="en-US" sz="2000" dirty="0" smtClean="0">
                <a:solidFill>
                  <a:srgbClr val="0000FF"/>
                </a:solidFill>
              </a:rPr>
              <a:t>school supplies ( even clothes or personal products)</a:t>
            </a:r>
            <a:endParaRPr lang="en-US" sz="2000" dirty="0" smtClean="0">
              <a:solidFill>
                <a:srgbClr val="0000FF"/>
              </a:solidFill>
            </a:endParaRPr>
          </a:p>
          <a:p>
            <a:pPr eaLnBrk="1" hangingPunct="1"/>
            <a:r>
              <a:rPr lang="en-US" sz="2000" dirty="0" smtClean="0"/>
              <a:t>Do </a:t>
            </a:r>
            <a:r>
              <a:rPr lang="en-US" sz="2000" dirty="0" smtClean="0"/>
              <a:t>not take away possessions. Students may need their “stuff” nearby for security.</a:t>
            </a:r>
          </a:p>
          <a:p>
            <a:r>
              <a:rPr lang="en-US" sz="2000" dirty="0" smtClean="0"/>
              <a:t>Hold the student accountable for what she or he can control (e.g., behavior or attitude) not </a:t>
            </a:r>
            <a:r>
              <a:rPr lang="en-US" sz="2000" dirty="0" smtClean="0"/>
              <a:t>what</a:t>
            </a:r>
            <a:r>
              <a:rPr lang="en-US" sz="2000" dirty="0" smtClean="0"/>
              <a:t> </a:t>
            </a:r>
            <a:r>
              <a:rPr lang="en-US" sz="2000" dirty="0" smtClean="0"/>
              <a:t>is </a:t>
            </a:r>
            <a:r>
              <a:rPr lang="en-US" sz="2000" dirty="0" smtClean="0"/>
              <a:t>not under the student’s control</a:t>
            </a:r>
          </a:p>
          <a:p>
            <a:r>
              <a:rPr lang="en-US" sz="2000" dirty="0" smtClean="0"/>
              <a:t>Discuss concerns with the</a:t>
            </a:r>
            <a:r>
              <a:rPr lang="en-US" sz="2000" dirty="0" smtClean="0"/>
              <a:t> </a:t>
            </a:r>
            <a:r>
              <a:rPr lang="en-US" sz="2000" dirty="0" smtClean="0">
                <a:solidFill>
                  <a:srgbClr val="0000FF"/>
                </a:solidFill>
              </a:rPr>
              <a:t>Homeless Liaison Person</a:t>
            </a:r>
            <a:r>
              <a:rPr lang="en-US" sz="2000" dirty="0" smtClean="0"/>
              <a:t>, guidance </a:t>
            </a:r>
            <a:r>
              <a:rPr lang="en-US" sz="2000" dirty="0" smtClean="0"/>
              <a:t>counselor, school social worker, school nurse</a:t>
            </a:r>
          </a:p>
          <a:p>
            <a:pPr>
              <a:buNone/>
            </a:pPr>
            <a:r>
              <a:rPr lang="en-US" sz="2900" dirty="0" smtClean="0">
                <a:solidFill>
                  <a:srgbClr val="FF0000"/>
                </a:solidFill>
              </a:rPr>
              <a:t> </a:t>
            </a:r>
            <a:endParaRPr lang="en-US" sz="2900" b="1" dirty="0" smtClean="0">
              <a:solidFill>
                <a:srgbClr val="FFCE10"/>
              </a:solidFill>
            </a:endParaRPr>
          </a:p>
          <a:p>
            <a:pPr>
              <a:buNone/>
            </a:pPr>
            <a:endParaRPr lang="en-US" sz="2400" dirty="0" smtClean="0"/>
          </a:p>
          <a:p>
            <a:pPr>
              <a:buNone/>
            </a:pPr>
            <a:endParaRPr lang="en-US" sz="2400" dirty="0" smtClean="0"/>
          </a:p>
          <a:p>
            <a:pPr>
              <a:buNone/>
            </a:pPr>
            <a:endParaRPr lang="en-US" sz="2400" dirty="0"/>
          </a:p>
        </p:txBody>
      </p:sp>
      <p:sp>
        <p:nvSpPr>
          <p:cNvPr id="2" name="Title 1"/>
          <p:cNvSpPr>
            <a:spLocks noGrp="1"/>
          </p:cNvSpPr>
          <p:nvPr>
            <p:ph type="title"/>
          </p:nvPr>
        </p:nvSpPr>
        <p:spPr>
          <a:xfrm>
            <a:off x="304800" y="533400"/>
            <a:ext cx="8229600" cy="1143000"/>
          </a:xfrm>
        </p:spPr>
        <p:txBody>
          <a:bodyPr>
            <a:noAutofit/>
          </a:bodyPr>
          <a:lstStyle/>
          <a:p>
            <a:pPr algn="ctr"/>
            <a:r>
              <a:rPr lang="en-US" sz="2600" dirty="0" smtClean="0">
                <a:solidFill>
                  <a:srgbClr val="000000"/>
                </a:solidFill>
              </a:rPr>
              <a:t>Effective Teachers of </a:t>
            </a:r>
            <a:r>
              <a:rPr lang="en-US" sz="2800" dirty="0" smtClean="0">
                <a:solidFill>
                  <a:schemeClr val="tx1"/>
                </a:solidFill>
              </a:rPr>
              <a:t>Children </a:t>
            </a:r>
            <a:br>
              <a:rPr lang="en-US" sz="2800" dirty="0" smtClean="0">
                <a:solidFill>
                  <a:schemeClr val="tx1"/>
                </a:solidFill>
              </a:rPr>
            </a:br>
            <a:r>
              <a:rPr lang="en-US" sz="2800" dirty="0" smtClean="0">
                <a:solidFill>
                  <a:schemeClr val="tx1"/>
                </a:solidFill>
              </a:rPr>
              <a:t>who are Homeless</a:t>
            </a:r>
          </a:p>
        </p:txBody>
      </p:sp>
      <p:pic>
        <p:nvPicPr>
          <p:cNvPr id="17412" name="Picture 3" descr="JH logo.jpg"/>
          <p:cNvPicPr>
            <a:picLocks noChangeAspect="1"/>
          </p:cNvPicPr>
          <p:nvPr/>
        </p:nvPicPr>
        <p:blipFill>
          <a:blip r:embed="rId3"/>
          <a:srcRect r="50000" b="25000"/>
          <a:stretch>
            <a:fillRect/>
          </a:stretch>
        </p:blipFill>
        <p:spPr bwMode="auto">
          <a:xfrm>
            <a:off x="8153400" y="228600"/>
            <a:ext cx="677863" cy="762000"/>
          </a:xfrm>
          <a:prstGeom prst="rect">
            <a:avLst/>
          </a:prstGeom>
          <a:noFill/>
          <a:ln w="9525">
            <a:noFill/>
            <a:miter lim="800000"/>
            <a:headEnd/>
            <a:tailEnd/>
          </a:ln>
        </p:spPr>
      </p:pic>
    </p:spTree>
  </p:cSld>
  <p:clrMapOvr>
    <a:masterClrMapping/>
  </p:clrMapOvr>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2209800"/>
            <a:ext cx="8229600" cy="3797300"/>
          </a:xfrm>
        </p:spPr>
        <p:txBody>
          <a:bodyPr/>
          <a:lstStyle/>
          <a:p>
            <a:r>
              <a:rPr lang="en-US" dirty="0" smtClean="0"/>
              <a:t>Discuss concerns with the guidance counselor, school social worker, school nurse</a:t>
            </a:r>
          </a:p>
          <a:p>
            <a:pPr eaLnBrk="1" hangingPunct="1"/>
            <a:r>
              <a:rPr lang="en-US" dirty="0" smtClean="0">
                <a:solidFill>
                  <a:srgbClr val="FF0000"/>
                </a:solidFill>
              </a:rPr>
              <a:t>Collaborate with Homeless Liaison Person</a:t>
            </a:r>
          </a:p>
          <a:p>
            <a:pPr lvl="1" eaLnBrk="1" hangingPunct="1"/>
            <a:r>
              <a:rPr lang="en-US" sz="3400" b="1" dirty="0" smtClean="0">
                <a:solidFill>
                  <a:srgbClr val="0000FF"/>
                </a:solidFill>
              </a:rPr>
              <a:t>Consider Critical Privacy Issues</a:t>
            </a:r>
            <a:endParaRPr lang="en-US" sz="3400" b="1" dirty="0">
              <a:solidFill>
                <a:srgbClr val="0000FF"/>
              </a:solidFill>
            </a:endParaRPr>
          </a:p>
        </p:txBody>
      </p:sp>
      <p:sp>
        <p:nvSpPr>
          <p:cNvPr id="2" name="Title 1"/>
          <p:cNvSpPr>
            <a:spLocks noGrp="1"/>
          </p:cNvSpPr>
          <p:nvPr>
            <p:ph type="title"/>
          </p:nvPr>
        </p:nvSpPr>
        <p:spPr>
          <a:xfrm>
            <a:off x="457200" y="419100"/>
            <a:ext cx="8229600" cy="1143000"/>
          </a:xfrm>
        </p:spPr>
        <p:txBody>
          <a:bodyPr>
            <a:normAutofit fontScale="90000"/>
          </a:bodyPr>
          <a:lstStyle/>
          <a:p>
            <a:pPr algn="ctr" eaLnBrk="1" fontAlgn="auto" hangingPunct="1">
              <a:spcAft>
                <a:spcPts val="0"/>
              </a:spcAft>
              <a:defRPr/>
            </a:pPr>
            <a:r>
              <a:rPr lang="en-US" dirty="0" smtClean="0"/>
              <a:t>Effective Teachers </a:t>
            </a:r>
            <a:br>
              <a:rPr lang="en-US" dirty="0" smtClean="0"/>
            </a:br>
            <a:r>
              <a:rPr lang="en-US" dirty="0" smtClean="0"/>
              <a:t>of Homeless Children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381000" y="381000"/>
            <a:ext cx="8534400" cy="838200"/>
          </a:xfrm>
        </p:spPr>
        <p:txBody>
          <a:bodyPr/>
          <a:lstStyle/>
          <a:p>
            <a:pPr lvl="2" algn="ctr"/>
            <a:r>
              <a:rPr lang="en-US" sz="2000" i="1" dirty="0" smtClean="0"/>
              <a:t>How can classroom teachers and related personnel assist </a:t>
            </a:r>
            <a:br>
              <a:rPr lang="en-US" sz="2000" i="1" dirty="0" smtClean="0"/>
            </a:br>
            <a:r>
              <a:rPr lang="en-US" sz="2000" i="1" dirty="0" smtClean="0"/>
              <a:t>children with special emotional needs who are homeless  </a:t>
            </a:r>
          </a:p>
        </p:txBody>
      </p:sp>
      <p:sp>
        <p:nvSpPr>
          <p:cNvPr id="7" name="Content Placeholder 6"/>
          <p:cNvSpPr>
            <a:spLocks noGrp="1"/>
          </p:cNvSpPr>
          <p:nvPr>
            <p:ph idx="1"/>
          </p:nvPr>
        </p:nvSpPr>
        <p:spPr>
          <a:xfrm>
            <a:off x="1143000" y="1219200"/>
            <a:ext cx="7772400" cy="4495800"/>
          </a:xfrm>
        </p:spPr>
        <p:txBody>
          <a:bodyPr/>
          <a:lstStyle/>
          <a:p>
            <a:pPr algn="ctr">
              <a:buNone/>
            </a:pPr>
            <a:r>
              <a:rPr lang="en-US" sz="2600" b="1" dirty="0" smtClean="0"/>
              <a:t>  Privacy Issues with Children </a:t>
            </a:r>
          </a:p>
          <a:p>
            <a:pPr algn="ctr">
              <a:buNone/>
            </a:pPr>
            <a:r>
              <a:rPr lang="en-US" sz="2600" b="1" dirty="0" smtClean="0"/>
              <a:t>who are Homeless</a:t>
            </a:r>
          </a:p>
          <a:p>
            <a:r>
              <a:rPr lang="en-US" sz="2600" b="1" dirty="0" smtClean="0"/>
              <a:t>Disclosure (FERPA)</a:t>
            </a:r>
          </a:p>
          <a:p>
            <a:pPr lvl="1"/>
            <a:r>
              <a:rPr lang="en-US" sz="2200" b="1" dirty="0" smtClean="0"/>
              <a:t>Who has a right to know</a:t>
            </a:r>
          </a:p>
          <a:p>
            <a:pPr lvl="1"/>
            <a:r>
              <a:rPr lang="en-US" sz="2200" b="1" dirty="0" smtClean="0"/>
              <a:t>Have parents be informed of rights</a:t>
            </a:r>
          </a:p>
          <a:p>
            <a:pPr lvl="1"/>
            <a:r>
              <a:rPr lang="en-US" sz="2200" b="1" dirty="0" smtClean="0"/>
              <a:t>What kind of records must the school keep</a:t>
            </a:r>
          </a:p>
          <a:p>
            <a:r>
              <a:rPr lang="en-US" sz="2600" b="1" dirty="0" smtClean="0"/>
              <a:t>Personal attention to privacy</a:t>
            </a:r>
          </a:p>
        </p:txBody>
      </p:sp>
      <p:sp>
        <p:nvSpPr>
          <p:cNvPr id="48131" name="Text Box 3"/>
          <p:cNvSpPr txBox="1">
            <a:spLocks noChangeArrowheads="1"/>
          </p:cNvSpPr>
          <p:nvPr/>
        </p:nvSpPr>
        <p:spPr bwMode="auto">
          <a:xfrm>
            <a:off x="685800" y="6176407"/>
            <a:ext cx="4106500" cy="307777"/>
          </a:xfrm>
          <a:prstGeom prst="rect">
            <a:avLst/>
          </a:prstGeom>
          <a:noFill/>
          <a:ln w="12700">
            <a:noFill/>
            <a:miter lim="800000"/>
            <a:headEnd type="none" w="sm" len="sm"/>
            <a:tailEnd type="none" w="sm" len="sm"/>
          </a:ln>
        </p:spPr>
        <p:txBody>
          <a:bodyPr wrap="none">
            <a:prstTxWarp prst="textNoShape">
              <a:avLst/>
            </a:prstTxWarp>
            <a:spAutoFit/>
          </a:bodyPr>
          <a:lstStyle/>
          <a:p>
            <a:r>
              <a:rPr lang="en-US" sz="1400" dirty="0">
                <a:latin typeface="Lindsey Pro" pitchFamily="66" charset="0"/>
              </a:rPr>
              <a:t>Source</a:t>
            </a:r>
            <a:r>
              <a:rPr lang="en-US" sz="1400" dirty="0" smtClean="0">
                <a:latin typeface="Lindsey Pro" pitchFamily="66" charset="0"/>
              </a:rPr>
              <a:t>: National Center for  Homeless Education</a:t>
            </a:r>
            <a:endParaRPr lang="en-US" sz="1400" dirty="0">
              <a:latin typeface="Lindsey Pro" pitchFamily="66" charset="0"/>
            </a:endParaRPr>
          </a:p>
        </p:txBody>
      </p:sp>
      <p:sp>
        <p:nvSpPr>
          <p:cNvPr id="524292" name="Rectangle 4"/>
          <p:cNvSpPr>
            <a:spLocks noChangeArrowheads="1"/>
          </p:cNvSpPr>
          <p:nvPr/>
        </p:nvSpPr>
        <p:spPr bwMode="auto">
          <a:xfrm>
            <a:off x="381000" y="1588572"/>
            <a:ext cx="8012113" cy="2831544"/>
          </a:xfrm>
          <a:prstGeom prst="rect">
            <a:avLst/>
          </a:prstGeom>
          <a:noFill/>
          <a:ln w="9525">
            <a:noFill/>
            <a:miter lim="800000"/>
            <a:headEnd/>
            <a:tailEnd/>
          </a:ln>
          <a:effectLst/>
        </p:spPr>
        <p:txBody>
          <a:bodyPr anchor="ctr">
            <a:prstTxWarp prst="textNoShape">
              <a:avLst/>
            </a:prstTxWarp>
            <a:spAutoFit/>
          </a:bodyPr>
          <a:lstStyle/>
          <a:p>
            <a:pPr algn="ctr">
              <a:defRPr/>
            </a:pPr>
            <a:r>
              <a:rPr lang="en-US" sz="2800" dirty="0">
                <a:latin typeface="Lindsey Pro" pitchFamily="66" charset="0"/>
              </a:rPr>
              <a:t>  </a:t>
            </a:r>
          </a:p>
          <a:p>
            <a:pPr algn="ctr">
              <a:defRPr/>
            </a:pPr>
            <a:endParaRPr lang="en-US" sz="2800" dirty="0" smtClean="0">
              <a:latin typeface="Lindsey Pro" pitchFamily="66" charset="0"/>
            </a:endParaRPr>
          </a:p>
          <a:p>
            <a:pPr algn="ctr">
              <a:defRPr/>
            </a:pPr>
            <a:endParaRPr lang="en-US" sz="3600" b="1" dirty="0" smtClean="0">
              <a:solidFill>
                <a:srgbClr val="FF9933"/>
              </a:solidFill>
              <a:latin typeface="Lindsey Pro" pitchFamily="66" charset="0"/>
            </a:endParaRPr>
          </a:p>
          <a:p>
            <a:pPr algn="ctr">
              <a:defRPr/>
            </a:pPr>
            <a:r>
              <a:rPr lang="en-US" sz="3200" b="1" dirty="0">
                <a:solidFill>
                  <a:srgbClr val="FF9933"/>
                </a:solidFill>
                <a:latin typeface="Lindsey Pro" pitchFamily="66" charset="0"/>
              </a:rPr>
              <a:t> </a:t>
            </a:r>
            <a:endParaRPr lang="en-US" sz="3600" b="1" dirty="0">
              <a:solidFill>
                <a:srgbClr val="FF9933"/>
              </a:solidFill>
              <a:latin typeface="Lindsey Pro" pitchFamily="66" charset="0"/>
            </a:endParaRPr>
          </a:p>
          <a:p>
            <a:pPr algn="ctr">
              <a:defRPr/>
            </a:pPr>
            <a:r>
              <a:rPr lang="en-US" sz="5400" dirty="0">
                <a:latin typeface="Lindsey Pro" pitchFamily="66" charset="0"/>
              </a:rPr>
              <a:t> </a:t>
            </a:r>
            <a:endParaRPr lang="en-US" sz="4400" dirty="0">
              <a:latin typeface="Lindsey Pro" pitchFamily="66"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3068" y="381000"/>
            <a:ext cx="7783758" cy="838200"/>
          </a:xfrm>
        </p:spPr>
        <p:txBody>
          <a:bodyPr>
            <a:normAutofit fontScale="90000"/>
          </a:bodyPr>
          <a:lstStyle/>
          <a:p>
            <a:pPr marL="233363" indent="-233363" eaLnBrk="1" hangingPunct="1">
              <a:lnSpc>
                <a:spcPct val="90000"/>
              </a:lnSpc>
            </a:pPr>
            <a:r>
              <a:rPr lang="en-US" sz="2000" i="1" dirty="0" smtClean="0"/>
              <a:t>How can classroom teachers and related personnel assist </a:t>
            </a:r>
            <a:br>
              <a:rPr lang="en-US" sz="2000" i="1" dirty="0" smtClean="0"/>
            </a:br>
            <a:r>
              <a:rPr lang="en-US" sz="2000" i="1" dirty="0" smtClean="0"/>
              <a:t>children with special emotional needs who are homeless </a:t>
            </a:r>
            <a:r>
              <a:rPr lang="en-US" sz="3200" dirty="0" smtClean="0">
                <a:solidFill>
                  <a:srgbClr val="FFFFFF"/>
                </a:solidFill>
              </a:rPr>
              <a:t/>
            </a:r>
            <a:br>
              <a:rPr lang="en-US" sz="3200" dirty="0" smtClean="0">
                <a:solidFill>
                  <a:srgbClr val="FFFFFF"/>
                </a:solidFill>
              </a:rPr>
            </a:br>
            <a:endParaRPr lang="en-US" dirty="0">
              <a:solidFill>
                <a:srgbClr val="FFFF00"/>
              </a:solidFill>
            </a:endParaRPr>
          </a:p>
        </p:txBody>
      </p:sp>
      <p:sp>
        <p:nvSpPr>
          <p:cNvPr id="19459" name="Rectangle 3"/>
          <p:cNvSpPr>
            <a:spLocks noGrp="1" noChangeArrowheads="1"/>
          </p:cNvSpPr>
          <p:nvPr>
            <p:ph type="body" idx="1"/>
          </p:nvPr>
        </p:nvSpPr>
        <p:spPr>
          <a:xfrm>
            <a:off x="1143000" y="1219200"/>
            <a:ext cx="7772400" cy="5321300"/>
          </a:xfrm>
        </p:spPr>
        <p:txBody>
          <a:bodyPr/>
          <a:lstStyle/>
          <a:p>
            <a:pPr marL="233363" indent="-233363" algn="ctr" eaLnBrk="1" hangingPunct="1">
              <a:lnSpc>
                <a:spcPct val="90000"/>
              </a:lnSpc>
              <a:buNone/>
            </a:pPr>
            <a:r>
              <a:rPr lang="en-US" sz="2800" b="1" dirty="0" smtClean="0">
                <a:solidFill>
                  <a:srgbClr val="FFCE10"/>
                </a:solidFill>
              </a:rPr>
              <a:t>Collaborating with </a:t>
            </a:r>
            <a:br>
              <a:rPr lang="en-US" sz="2800" b="1" dirty="0" smtClean="0">
                <a:solidFill>
                  <a:srgbClr val="FFCE10"/>
                </a:solidFill>
              </a:rPr>
            </a:br>
            <a:r>
              <a:rPr lang="en-US" sz="2800" b="1" dirty="0" smtClean="0">
                <a:solidFill>
                  <a:srgbClr val="FFCE10"/>
                </a:solidFill>
              </a:rPr>
              <a:t>Homeless Liaison Person.</a:t>
            </a:r>
          </a:p>
          <a:p>
            <a:pPr marL="233363" indent="-233363" eaLnBrk="1" hangingPunct="1">
              <a:lnSpc>
                <a:spcPct val="90000"/>
              </a:lnSpc>
              <a:buFontTx/>
              <a:buChar char="•"/>
            </a:pPr>
            <a:endParaRPr lang="en-US" sz="2400" dirty="0" smtClean="0">
              <a:solidFill>
                <a:srgbClr val="0000FF"/>
              </a:solidFill>
            </a:endParaRPr>
          </a:p>
          <a:p>
            <a:pPr marL="233363" indent="-233363">
              <a:lnSpc>
                <a:spcPct val="90000"/>
              </a:lnSpc>
            </a:pPr>
            <a:r>
              <a:rPr lang="en-US" sz="3800" dirty="0" smtClean="0">
                <a:solidFill>
                  <a:srgbClr val="0000FF"/>
                </a:solidFill>
              </a:rPr>
              <a:t>Stable </a:t>
            </a:r>
            <a:r>
              <a:rPr lang="en-US" sz="3800" dirty="0" smtClean="0">
                <a:solidFill>
                  <a:srgbClr val="0000FF"/>
                </a:solidFill>
              </a:rPr>
              <a:t>Plan</a:t>
            </a:r>
          </a:p>
          <a:p>
            <a:pPr marL="633413" lvl="1" indent="-233363" eaLnBrk="1" hangingPunct="1">
              <a:lnSpc>
                <a:spcPct val="90000"/>
              </a:lnSpc>
              <a:buFontTx/>
              <a:buChar char="•"/>
            </a:pPr>
            <a:r>
              <a:rPr lang="en-US" sz="3800" dirty="0" smtClean="0">
                <a:solidFill>
                  <a:srgbClr val="0000FF"/>
                </a:solidFill>
              </a:rPr>
              <a:t>Transportation</a:t>
            </a:r>
          </a:p>
          <a:p>
            <a:pPr marL="633413" lvl="1" indent="-233363" eaLnBrk="1" hangingPunct="1">
              <a:lnSpc>
                <a:spcPct val="90000"/>
              </a:lnSpc>
              <a:buFontTx/>
              <a:buChar char="•"/>
            </a:pPr>
            <a:r>
              <a:rPr lang="en-US" sz="3800" dirty="0" smtClean="0">
                <a:solidFill>
                  <a:srgbClr val="0000FF"/>
                </a:solidFill>
              </a:rPr>
              <a:t>Food-Nutrition</a:t>
            </a:r>
          </a:p>
          <a:p>
            <a:pPr marL="633413" lvl="1" indent="-233363" eaLnBrk="1" hangingPunct="1">
              <a:lnSpc>
                <a:spcPct val="90000"/>
              </a:lnSpc>
              <a:buFontTx/>
              <a:buChar char="•"/>
            </a:pPr>
            <a:r>
              <a:rPr lang="en-US" sz="3800" dirty="0" smtClean="0">
                <a:solidFill>
                  <a:srgbClr val="0000FF"/>
                </a:solidFill>
              </a:rPr>
              <a:t>Education</a:t>
            </a:r>
          </a:p>
          <a:p>
            <a:pPr marL="633413" lvl="1" indent="-233363" eaLnBrk="1" hangingPunct="1">
              <a:lnSpc>
                <a:spcPct val="90000"/>
              </a:lnSpc>
              <a:buFontTx/>
              <a:buChar char="•"/>
            </a:pPr>
            <a:r>
              <a:rPr lang="en-US" sz="3800" dirty="0" smtClean="0">
                <a:solidFill>
                  <a:srgbClr val="0000FF"/>
                </a:solidFill>
              </a:rPr>
              <a:t>Supportive services</a:t>
            </a:r>
          </a:p>
          <a:p>
            <a:pPr marL="233363" indent="-233363" eaLnBrk="1" hangingPunct="1">
              <a:lnSpc>
                <a:spcPct val="90000"/>
              </a:lnSpc>
              <a:buNone/>
            </a:pPr>
            <a:endParaRPr lang="en-US" dirty="0">
              <a:solidFill>
                <a:srgbClr val="0000FF"/>
              </a:solidFill>
            </a:endParaRPr>
          </a:p>
        </p:txBody>
      </p:sp>
      <p:sp>
        <p:nvSpPr>
          <p:cNvPr id="4" name="TextBox 3"/>
          <p:cNvSpPr txBox="1"/>
          <p:nvPr/>
        </p:nvSpPr>
        <p:spPr>
          <a:xfrm>
            <a:off x="1565510" y="6383100"/>
            <a:ext cx="4225781" cy="292388"/>
          </a:xfrm>
          <a:prstGeom prst="rect">
            <a:avLst/>
          </a:prstGeom>
          <a:noFill/>
        </p:spPr>
        <p:txBody>
          <a:bodyPr wrap="square" rtlCol="0">
            <a:spAutoFit/>
          </a:bodyPr>
          <a:lstStyle/>
          <a:p>
            <a:r>
              <a:rPr lang="en-US" sz="1300" dirty="0" smtClean="0">
                <a:solidFill>
                  <a:srgbClr val="FFCE10"/>
                </a:solidFill>
                <a:latin typeface="Lindsey Pro" pitchFamily="66" charset="0"/>
              </a:rPr>
              <a:t>Source: Liaison Toolkit</a:t>
            </a:r>
            <a:endParaRPr lang="en-US" sz="1300" dirty="0">
              <a:solidFill>
                <a:srgbClr val="FFCE1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09800"/>
            <a:ext cx="7620000" cy="3886200"/>
          </a:xfrm>
        </p:spPr>
        <p:txBody>
          <a:bodyPr wrap="none" anchor="t"/>
          <a:lstStyle/>
          <a:p>
            <a:pPr algn="dist">
              <a:buNone/>
            </a:pPr>
            <a:r>
              <a:rPr lang="en-US" sz="2800" b="1" i="1" dirty="0" smtClean="0">
                <a:solidFill>
                  <a:srgbClr val="3366FF"/>
                </a:solidFill>
              </a:rPr>
              <a:t>This session will discuss:</a:t>
            </a:r>
          </a:p>
          <a:p>
            <a:pPr algn="dist"/>
            <a:r>
              <a:rPr lang="en-US" sz="2000" i="1" dirty="0" smtClean="0"/>
              <a:t>Who are homeless children with special emotional needs</a:t>
            </a:r>
          </a:p>
          <a:p>
            <a:pPr algn="dist"/>
            <a:r>
              <a:rPr lang="en-US" sz="2200" i="1" dirty="0" smtClean="0"/>
              <a:t>How are services defined for children through the </a:t>
            </a:r>
          </a:p>
          <a:p>
            <a:pPr lvl="1" algn="dist">
              <a:buNone/>
            </a:pPr>
            <a:r>
              <a:rPr lang="en-US" sz="2000" i="1" dirty="0" smtClean="0"/>
              <a:t>McKinney-Vento Act and IDEA</a:t>
            </a:r>
          </a:p>
          <a:p>
            <a:pPr algn="dist"/>
            <a:r>
              <a:rPr lang="en-US" sz="2200" i="1" dirty="0" smtClean="0"/>
              <a:t>How does  homelessness impact children  </a:t>
            </a:r>
          </a:p>
          <a:p>
            <a:pPr algn="dist">
              <a:buNone/>
            </a:pPr>
            <a:r>
              <a:rPr lang="en-US" sz="2200" i="1" dirty="0" smtClean="0"/>
              <a:t>   emotionally</a:t>
            </a:r>
          </a:p>
          <a:p>
            <a:pPr algn="dist"/>
            <a:r>
              <a:rPr lang="en-US" sz="2200" i="1" dirty="0" smtClean="0"/>
              <a:t>How can classroom teachers and related personnel </a:t>
            </a:r>
          </a:p>
          <a:p>
            <a:pPr algn="dist">
              <a:buNone/>
            </a:pPr>
            <a:r>
              <a:rPr lang="en-US" sz="2000" i="1" dirty="0" smtClean="0"/>
              <a:t>    assist children with special emotional needs </a:t>
            </a:r>
          </a:p>
          <a:p>
            <a:pPr algn="dist">
              <a:buNone/>
            </a:pPr>
            <a:r>
              <a:rPr lang="en-US" sz="2000" i="1" dirty="0" smtClean="0"/>
              <a:t>   who are homeless  </a:t>
            </a:r>
          </a:p>
        </p:txBody>
      </p:sp>
      <p:sp>
        <p:nvSpPr>
          <p:cNvPr id="4" name="Slide Number Placeholder 3"/>
          <p:cNvSpPr>
            <a:spLocks noGrp="1"/>
          </p:cNvSpPr>
          <p:nvPr>
            <p:ph type="sldNum" sz="quarter" idx="12"/>
          </p:nvPr>
        </p:nvSpPr>
        <p:spPr/>
        <p:txBody>
          <a:bodyPr/>
          <a:lstStyle/>
          <a:p>
            <a:fld id="{B8D1F276-0BEE-48EC-A2E4-96228B16FC9C}" type="slidenum">
              <a:rPr lang="en-US" smtClean="0"/>
              <a:pPr/>
              <a:t>3</a:t>
            </a:fld>
            <a:endParaRPr lang="en-US" dirty="0"/>
          </a:p>
        </p:txBody>
      </p:sp>
      <p:sp>
        <p:nvSpPr>
          <p:cNvPr id="3" name="Title 2"/>
          <p:cNvSpPr>
            <a:spLocks noGrp="1"/>
          </p:cNvSpPr>
          <p:nvPr>
            <p:ph type="title"/>
          </p:nvPr>
        </p:nvSpPr>
        <p:spPr>
          <a:xfrm>
            <a:off x="457200" y="533400"/>
            <a:ext cx="8229600" cy="1219200"/>
          </a:xfrm>
        </p:spPr>
        <p:txBody>
          <a:bodyPr>
            <a:noAutofit/>
          </a:bodyPr>
          <a:lstStyle/>
          <a:p>
            <a:pPr algn="ctr"/>
            <a:r>
              <a:rPr lang="en-US" sz="2600" b="1" dirty="0" smtClean="0">
                <a:solidFill>
                  <a:srgbClr val="0000FF"/>
                </a:solidFill>
              </a:rPr>
              <a:t>Homelessness through the </a:t>
            </a:r>
            <a:br>
              <a:rPr lang="en-US" sz="2600" b="1" dirty="0" smtClean="0">
                <a:solidFill>
                  <a:srgbClr val="0000FF"/>
                </a:solidFill>
              </a:rPr>
            </a:br>
            <a:r>
              <a:rPr lang="en-US" sz="2600" b="1" dirty="0" smtClean="0">
                <a:solidFill>
                  <a:srgbClr val="0000FF"/>
                </a:solidFill>
              </a:rPr>
              <a:t>Eyes of Children:</a:t>
            </a:r>
            <a:br>
              <a:rPr lang="en-US" sz="2600" b="1" dirty="0" smtClean="0">
                <a:solidFill>
                  <a:srgbClr val="0000FF"/>
                </a:solidFill>
              </a:rPr>
            </a:br>
            <a:r>
              <a:rPr lang="en-US" sz="2600" b="1" dirty="0" smtClean="0">
                <a:solidFill>
                  <a:srgbClr val="0000FF"/>
                </a:solidFill>
              </a:rPr>
              <a:t> A Special Needs Perspective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72867" y="381000"/>
            <a:ext cx="7842533" cy="838200"/>
          </a:xfrm>
        </p:spPr>
        <p:txBody>
          <a:bodyPr>
            <a:normAutofit fontScale="90000"/>
          </a:bodyPr>
          <a:lstStyle/>
          <a:p>
            <a:pPr algn="ctr" eaLnBrk="1" hangingPunct="1"/>
            <a:r>
              <a:rPr lang="en-US" sz="2500" dirty="0" smtClean="0">
                <a:solidFill>
                  <a:srgbClr val="FFCE10"/>
                </a:solidFill>
                <a:latin typeface="Arial Rounded MT Bold" charset="0"/>
              </a:rPr>
              <a:t>Strategies for Facilitation</a:t>
            </a:r>
            <a:br>
              <a:rPr lang="en-US" sz="2500" dirty="0" smtClean="0">
                <a:solidFill>
                  <a:srgbClr val="FFCE10"/>
                </a:solidFill>
                <a:latin typeface="Arial Rounded MT Bold" charset="0"/>
              </a:rPr>
            </a:br>
            <a:r>
              <a:rPr lang="en-US" sz="2500" dirty="0" smtClean="0">
                <a:solidFill>
                  <a:srgbClr val="FFCE10"/>
                </a:solidFill>
                <a:latin typeface="Arial Rounded MT Bold" charset="0"/>
              </a:rPr>
              <a:t>between Mental Health Resources &amp; Homeless Liaisons</a:t>
            </a:r>
            <a:endParaRPr lang="en-US" sz="2500" dirty="0" smtClean="0">
              <a:solidFill>
                <a:srgbClr val="FFCE10"/>
              </a:solidFill>
            </a:endParaRPr>
          </a:p>
        </p:txBody>
      </p:sp>
      <p:sp>
        <p:nvSpPr>
          <p:cNvPr id="22531" name="Rectangle 3"/>
          <p:cNvSpPr>
            <a:spLocks noGrp="1" noChangeArrowheads="1"/>
          </p:cNvSpPr>
          <p:nvPr>
            <p:ph type="body" idx="1"/>
          </p:nvPr>
        </p:nvSpPr>
        <p:spPr>
          <a:xfrm>
            <a:off x="685800" y="1536700"/>
            <a:ext cx="7924800" cy="5016500"/>
          </a:xfrm>
        </p:spPr>
        <p:txBody>
          <a:bodyPr/>
          <a:lstStyle/>
          <a:p>
            <a:pPr>
              <a:defRPr/>
            </a:pPr>
            <a:r>
              <a:rPr lang="en-US" sz="2300" dirty="0" smtClean="0"/>
              <a:t>Provide enrollment personnel with a </a:t>
            </a:r>
            <a:r>
              <a:rPr lang="en-US" sz="2300" b="1" dirty="0" smtClean="0">
                <a:solidFill>
                  <a:srgbClr val="FFCE10"/>
                </a:solidFill>
              </a:rPr>
              <a:t>checklist</a:t>
            </a:r>
            <a:r>
              <a:rPr lang="en-US" sz="2300" dirty="0" smtClean="0"/>
              <a:t> of questions to ask upon enrollment, </a:t>
            </a:r>
          </a:p>
          <a:p>
            <a:pPr lvl="1">
              <a:defRPr/>
            </a:pPr>
            <a:r>
              <a:rPr lang="en-US" sz="1900" dirty="0" smtClean="0"/>
              <a:t>Identify potential homelessness and eligibility for special education, along with contact information for the McKinney-Vento liaison and special education  </a:t>
            </a:r>
          </a:p>
          <a:p>
            <a:pPr lvl="1">
              <a:defRPr/>
            </a:pPr>
            <a:r>
              <a:rPr lang="en-US" sz="2000" b="1" dirty="0" smtClean="0">
                <a:solidFill>
                  <a:srgbClr val="FFCE10"/>
                </a:solidFill>
              </a:rPr>
              <a:t>Make sure release of information signed </a:t>
            </a:r>
            <a:r>
              <a:rPr lang="en-US" sz="1900" dirty="0" smtClean="0"/>
              <a:t>. </a:t>
            </a:r>
          </a:p>
          <a:p>
            <a:pPr>
              <a:defRPr/>
            </a:pPr>
            <a:r>
              <a:rPr lang="en-US" sz="2300" dirty="0" smtClean="0"/>
              <a:t>Maintain records of homeless students and provide parents with immediate access, including special education records, when they withdraw their children so services can follow the student</a:t>
            </a:r>
          </a:p>
          <a:p>
            <a:pPr>
              <a:buNone/>
              <a:defRPr/>
            </a:pPr>
            <a:r>
              <a:rPr lang="en-US" sz="2300" dirty="0" smtClean="0"/>
              <a:t> </a:t>
            </a:r>
          </a:p>
          <a:p>
            <a:pPr marL="233363" indent="-233363" eaLnBrk="1" hangingPunct="1">
              <a:defRPr/>
            </a:pPr>
            <a:endParaRPr lang="en-US" sz="1800" dirty="0"/>
          </a:p>
        </p:txBody>
      </p:sp>
      <p:sp>
        <p:nvSpPr>
          <p:cNvPr id="4" name="TextBox 3"/>
          <p:cNvSpPr txBox="1"/>
          <p:nvPr/>
        </p:nvSpPr>
        <p:spPr>
          <a:xfrm>
            <a:off x="1609300" y="6368534"/>
            <a:ext cx="5024958" cy="307777"/>
          </a:xfrm>
          <a:prstGeom prst="rect">
            <a:avLst/>
          </a:prstGeom>
          <a:noFill/>
        </p:spPr>
        <p:txBody>
          <a:bodyPr wrap="square" rtlCol="0">
            <a:spAutoFit/>
          </a:bodyPr>
          <a:lstStyle/>
          <a:p>
            <a:r>
              <a:rPr lang="en-US" sz="1400" dirty="0" smtClean="0">
                <a:latin typeface="Lindsey Pro" pitchFamily="66" charset="0"/>
              </a:rPr>
              <a:t>Source: Liaison Toolkit &amp; Dr. Pat Popp </a:t>
            </a:r>
            <a:endParaRPr lang="en-US" sz="14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a:xfrm>
            <a:off x="711595" y="165100"/>
            <a:ext cx="8203805" cy="838200"/>
          </a:xfrm>
        </p:spPr>
        <p:txBody>
          <a:bodyPr>
            <a:normAutofit fontScale="90000"/>
          </a:bodyPr>
          <a:lstStyle/>
          <a:p>
            <a:r>
              <a:rPr lang="en-US" sz="2600" dirty="0" smtClean="0">
                <a:solidFill>
                  <a:srgbClr val="FFCE10"/>
                </a:solidFill>
                <a:latin typeface="Arial Rounded MT Bold" charset="0"/>
              </a:rPr>
              <a:t>Strategies for Facilitation between Mental Health Resources &amp; Homeless Liaisons</a:t>
            </a:r>
            <a:endParaRPr lang="en-US" sz="2600" dirty="0" smtClean="0">
              <a:solidFill>
                <a:srgbClr val="FFCE10"/>
              </a:solidFill>
            </a:endParaRPr>
          </a:p>
        </p:txBody>
      </p:sp>
      <p:sp>
        <p:nvSpPr>
          <p:cNvPr id="22531" name="Content Placeholder 2"/>
          <p:cNvSpPr>
            <a:spLocks noGrp="1"/>
          </p:cNvSpPr>
          <p:nvPr>
            <p:ph idx="1"/>
          </p:nvPr>
        </p:nvSpPr>
        <p:spPr>
          <a:xfrm>
            <a:off x="1143000" y="1206500"/>
            <a:ext cx="7772400" cy="4495800"/>
          </a:xfrm>
        </p:spPr>
        <p:txBody>
          <a:bodyPr/>
          <a:lstStyle/>
          <a:p>
            <a:r>
              <a:rPr lang="en-US" sz="2100" dirty="0" smtClean="0">
                <a:solidFill>
                  <a:srgbClr val="FFCE10"/>
                </a:solidFill>
              </a:rPr>
              <a:t>Learn about the services each program provides. </a:t>
            </a:r>
          </a:p>
          <a:p>
            <a:pPr lvl="1"/>
            <a:r>
              <a:rPr lang="en-US" sz="1800" dirty="0" smtClean="0"/>
              <a:t>Develop a fact sheet about the services your program offers and the children, youth, and families who are eligible for them</a:t>
            </a:r>
            <a:r>
              <a:rPr lang="en-US" sz="2000" dirty="0" smtClean="0"/>
              <a:t>. </a:t>
            </a:r>
          </a:p>
          <a:p>
            <a:pPr>
              <a:buNone/>
            </a:pPr>
            <a:r>
              <a:rPr lang="en-US" sz="1800" u="sng" dirty="0" smtClean="0">
                <a:solidFill>
                  <a:srgbClr val="000066"/>
                </a:solidFill>
              </a:rPr>
              <a:t> </a:t>
            </a:r>
            <a:endParaRPr lang="en-US" sz="1900" dirty="0" smtClean="0"/>
          </a:p>
          <a:p>
            <a:r>
              <a:rPr lang="en-US" sz="1800" dirty="0" smtClean="0">
                <a:solidFill>
                  <a:srgbClr val="FFCE10"/>
                </a:solidFill>
              </a:rPr>
              <a:t>Step into each other’s worlds. </a:t>
            </a:r>
          </a:p>
          <a:p>
            <a:pPr lvl="1"/>
            <a:r>
              <a:rPr lang="en-US" sz="1900" dirty="0" smtClean="0"/>
              <a:t>Invite early intervention and special education staff to visit shelters, low-income motels, campgrounds, or other areas where homeless families in your community live. </a:t>
            </a:r>
          </a:p>
          <a:p>
            <a:pPr lvl="1"/>
            <a:r>
              <a:rPr lang="en-US" sz="1900" dirty="0" smtClean="0"/>
              <a:t>Explain the evaluation and assessment process and the considerations involved in drafting </a:t>
            </a:r>
            <a:r>
              <a:rPr lang="en-US" sz="1900" dirty="0" err="1" smtClean="0"/>
              <a:t>IFSPs</a:t>
            </a:r>
            <a:r>
              <a:rPr lang="en-US" sz="1900" dirty="0" smtClean="0"/>
              <a:t> and </a:t>
            </a:r>
            <a:r>
              <a:rPr lang="en-US" sz="1900" dirty="0" err="1" smtClean="0"/>
              <a:t>IEPs</a:t>
            </a:r>
            <a:r>
              <a:rPr lang="en-US" sz="1900" dirty="0" smtClean="0"/>
              <a:t>. </a:t>
            </a:r>
          </a:p>
          <a:p>
            <a:endParaRPr lang="en-US" sz="1900" dirty="0" smtClean="0"/>
          </a:p>
        </p:txBody>
      </p:sp>
      <p:sp>
        <p:nvSpPr>
          <p:cNvPr id="4" name="TextBox 3"/>
          <p:cNvSpPr txBox="1"/>
          <p:nvPr/>
        </p:nvSpPr>
        <p:spPr>
          <a:xfrm>
            <a:off x="1806356" y="6459741"/>
            <a:ext cx="3262391" cy="569387"/>
          </a:xfrm>
          <a:prstGeom prst="rect">
            <a:avLst/>
          </a:prstGeom>
          <a:noFill/>
        </p:spPr>
        <p:txBody>
          <a:bodyPr wrap="square" rtlCol="0">
            <a:spAutoFit/>
          </a:bodyPr>
          <a:lstStyle/>
          <a:p>
            <a:r>
              <a:rPr lang="en-US" sz="1300" dirty="0" smtClean="0">
                <a:latin typeface="Lindsey Pro" pitchFamily="66" charset="0"/>
              </a:rPr>
              <a:t>Source: Liaison Toolkit &amp; Dr. Pat Popp </a:t>
            </a:r>
            <a:endParaRPr lang="en-US" sz="1300" dirty="0" smtClean="0"/>
          </a:p>
          <a:p>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381000" y="381000"/>
            <a:ext cx="7545077" cy="838200"/>
          </a:xfrm>
        </p:spPr>
        <p:txBody>
          <a:bodyPr/>
          <a:lstStyle/>
          <a:p>
            <a:r>
              <a:rPr lang="en-US" sz="2000" i="1" dirty="0" smtClean="0"/>
              <a:t>How can classroom teachers and related personnel assist </a:t>
            </a:r>
            <a:br>
              <a:rPr lang="en-US" sz="2000" i="1" dirty="0" smtClean="0"/>
            </a:br>
            <a:r>
              <a:rPr lang="en-US" sz="2000" i="1" dirty="0" smtClean="0"/>
              <a:t>children with special emotional needs who are homeless </a:t>
            </a:r>
            <a:endParaRPr lang="en-US" sz="2000" dirty="0" smtClean="0"/>
          </a:p>
        </p:txBody>
      </p:sp>
      <p:sp>
        <p:nvSpPr>
          <p:cNvPr id="7" name="Content Placeholder 6"/>
          <p:cNvSpPr>
            <a:spLocks noGrp="1"/>
          </p:cNvSpPr>
          <p:nvPr>
            <p:ph idx="1"/>
          </p:nvPr>
        </p:nvSpPr>
        <p:spPr>
          <a:xfrm>
            <a:off x="1143000" y="1219200"/>
            <a:ext cx="7772400" cy="4876800"/>
          </a:xfrm>
        </p:spPr>
        <p:txBody>
          <a:bodyPr vert="horz"/>
          <a:lstStyle/>
          <a:p>
            <a:pPr algn="ctr">
              <a:buNone/>
            </a:pPr>
            <a:r>
              <a:rPr lang="en-US" dirty="0" smtClean="0">
                <a:solidFill>
                  <a:srgbClr val="FFCE10"/>
                </a:solidFill>
              </a:rPr>
              <a:t>Effective Teachers of Homeless Children</a:t>
            </a:r>
          </a:p>
          <a:p>
            <a:pPr algn="ctr">
              <a:buNone/>
            </a:pPr>
            <a:r>
              <a:rPr lang="en-US" dirty="0" smtClean="0">
                <a:solidFill>
                  <a:srgbClr val="FFCE10"/>
                </a:solidFill>
              </a:rPr>
              <a:t>Enhance Peer Understanding</a:t>
            </a:r>
          </a:p>
          <a:p>
            <a:r>
              <a:rPr lang="en-US" sz="2400" dirty="0" smtClean="0"/>
              <a:t>Use literature to help students develop empathy for persons who are homeless </a:t>
            </a:r>
          </a:p>
          <a:p>
            <a:r>
              <a:rPr lang="en-US" sz="2300" dirty="0" smtClean="0"/>
              <a:t>Use Homeless Education Online Lessons</a:t>
            </a:r>
          </a:p>
          <a:p>
            <a:pPr lvl="1"/>
            <a:r>
              <a:rPr lang="en-US" sz="1800" b="1" dirty="0" smtClean="0"/>
              <a:t>Homelessness Resource Guide K-12- </a:t>
            </a:r>
            <a:r>
              <a:rPr lang="en-US" sz="1800" b="1" dirty="0" smtClean="0">
                <a:hlinkClick r:id="rId3"/>
              </a:rPr>
              <a:t>http://www.wmpenn.edu/PennWeb/LTP/Reference/Teach/ResGuideK-12.html</a:t>
            </a:r>
            <a:r>
              <a:rPr lang="en-US" sz="1800" b="1" dirty="0" smtClean="0"/>
              <a:t> </a:t>
            </a:r>
          </a:p>
          <a:p>
            <a:pPr lvl="1"/>
            <a:r>
              <a:rPr lang="en-US" sz="1800" b="1" dirty="0" smtClean="0"/>
              <a:t> Shedding Light on an Invisible Problem- </a:t>
            </a:r>
            <a:r>
              <a:rPr lang="en-US" sz="1800" b="1" dirty="0" smtClean="0">
                <a:hlinkClick r:id="rId4"/>
              </a:rPr>
              <a:t>http://www.nytimes.com/learning/teachers/lessons/20020325monday.html</a:t>
            </a:r>
            <a:r>
              <a:rPr lang="en-US" sz="1800" b="1" dirty="0" smtClean="0"/>
              <a:t> </a:t>
            </a:r>
            <a:endParaRPr lang="en-US" sz="1800" dirty="0" smtClean="0"/>
          </a:p>
        </p:txBody>
      </p:sp>
      <p:sp>
        <p:nvSpPr>
          <p:cNvPr id="524292" name="Rectangle 4"/>
          <p:cNvSpPr>
            <a:spLocks noChangeArrowheads="1"/>
          </p:cNvSpPr>
          <p:nvPr/>
        </p:nvSpPr>
        <p:spPr bwMode="auto">
          <a:xfrm>
            <a:off x="381000" y="1588572"/>
            <a:ext cx="8012113" cy="2831544"/>
          </a:xfrm>
          <a:prstGeom prst="rect">
            <a:avLst/>
          </a:prstGeom>
          <a:noFill/>
          <a:ln w="9525">
            <a:noFill/>
            <a:miter lim="800000"/>
            <a:headEnd/>
            <a:tailEnd/>
          </a:ln>
          <a:effectLst/>
        </p:spPr>
        <p:txBody>
          <a:bodyPr anchor="ctr">
            <a:prstTxWarp prst="textNoShape">
              <a:avLst/>
            </a:prstTxWarp>
            <a:spAutoFit/>
          </a:bodyPr>
          <a:lstStyle/>
          <a:p>
            <a:pPr algn="ctr">
              <a:defRPr/>
            </a:pPr>
            <a:r>
              <a:rPr lang="en-US" sz="2800" dirty="0">
                <a:latin typeface="Lindsey Pro" pitchFamily="66" charset="0"/>
              </a:rPr>
              <a:t>  </a:t>
            </a:r>
          </a:p>
          <a:p>
            <a:pPr algn="ctr">
              <a:defRPr/>
            </a:pPr>
            <a:endParaRPr lang="en-US" sz="2800" dirty="0" smtClean="0">
              <a:latin typeface="Lindsey Pro" pitchFamily="66" charset="0"/>
            </a:endParaRPr>
          </a:p>
          <a:p>
            <a:pPr algn="ctr">
              <a:defRPr/>
            </a:pPr>
            <a:endParaRPr lang="en-US" sz="3600" b="1" dirty="0" smtClean="0">
              <a:solidFill>
                <a:srgbClr val="FF9933"/>
              </a:solidFill>
              <a:latin typeface="Lindsey Pro" pitchFamily="66" charset="0"/>
            </a:endParaRPr>
          </a:p>
          <a:p>
            <a:pPr algn="ctr">
              <a:defRPr/>
            </a:pPr>
            <a:r>
              <a:rPr lang="en-US" sz="3200" b="1" dirty="0">
                <a:solidFill>
                  <a:srgbClr val="FF9933"/>
                </a:solidFill>
                <a:latin typeface="Lindsey Pro" pitchFamily="66" charset="0"/>
              </a:rPr>
              <a:t> </a:t>
            </a:r>
            <a:endParaRPr lang="en-US" sz="3600" b="1" dirty="0">
              <a:solidFill>
                <a:srgbClr val="FF9933"/>
              </a:solidFill>
              <a:latin typeface="Lindsey Pro" pitchFamily="66" charset="0"/>
            </a:endParaRPr>
          </a:p>
          <a:p>
            <a:pPr algn="ctr">
              <a:defRPr/>
            </a:pPr>
            <a:r>
              <a:rPr lang="en-US" sz="5400" dirty="0">
                <a:latin typeface="Lindsey Pro" pitchFamily="66" charset="0"/>
              </a:rPr>
              <a:t> </a:t>
            </a:r>
            <a:endParaRPr lang="en-US" sz="4400" dirty="0">
              <a:latin typeface="Lindsey Pro" pitchFamily="66"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381000" y="381000"/>
            <a:ext cx="8534400" cy="838200"/>
          </a:xfrm>
        </p:spPr>
        <p:txBody>
          <a:bodyPr/>
          <a:lstStyle/>
          <a:p>
            <a:pPr lvl="2" algn="ctr"/>
            <a:r>
              <a:rPr lang="en-US" sz="2000" i="1" dirty="0" smtClean="0"/>
              <a:t>How can classroom teachers and related personnel assist </a:t>
            </a:r>
            <a:br>
              <a:rPr lang="en-US" sz="2000" i="1" dirty="0" smtClean="0"/>
            </a:br>
            <a:r>
              <a:rPr lang="en-US" sz="2000" i="1" dirty="0" smtClean="0"/>
              <a:t>children with special emotional needs who are homeless  </a:t>
            </a:r>
          </a:p>
        </p:txBody>
      </p:sp>
      <p:sp>
        <p:nvSpPr>
          <p:cNvPr id="7" name="Content Placeholder 6"/>
          <p:cNvSpPr>
            <a:spLocks noGrp="1"/>
          </p:cNvSpPr>
          <p:nvPr>
            <p:ph idx="1"/>
          </p:nvPr>
        </p:nvSpPr>
        <p:spPr>
          <a:xfrm>
            <a:off x="1143000" y="1219200"/>
            <a:ext cx="7772400" cy="4495800"/>
          </a:xfrm>
        </p:spPr>
        <p:txBody>
          <a:bodyPr/>
          <a:lstStyle/>
          <a:p>
            <a:pPr algn="ctr">
              <a:buNone/>
            </a:pPr>
            <a:r>
              <a:rPr lang="en-US" sz="2800" dirty="0" smtClean="0">
                <a:solidFill>
                  <a:srgbClr val="FFCE10"/>
                </a:solidFill>
              </a:rPr>
              <a:t>Effective Teachers of Homeless Children</a:t>
            </a:r>
          </a:p>
          <a:p>
            <a:r>
              <a:rPr lang="en-US" sz="2400" dirty="0" smtClean="0">
                <a:solidFill>
                  <a:srgbClr val="FFCE10"/>
                </a:solidFill>
              </a:rPr>
              <a:t>When a student leaves:</a:t>
            </a:r>
          </a:p>
          <a:p>
            <a:pPr lvl="1"/>
            <a:r>
              <a:rPr lang="en-US" sz="2000" dirty="0" smtClean="0"/>
              <a:t>Support the class and the student by discussing the move and having classmates write letters to the departing student.</a:t>
            </a:r>
          </a:p>
          <a:p>
            <a:pPr lvl="1"/>
            <a:r>
              <a:rPr lang="en-US" sz="2000" dirty="0" smtClean="0"/>
              <a:t>Give the student a copy of the school’s contact information so that letters can be written back either via e-mail or traditional mail and/or</a:t>
            </a:r>
          </a:p>
          <a:p>
            <a:pPr lvl="1"/>
            <a:r>
              <a:rPr lang="en-US" sz="2200" dirty="0" smtClean="0"/>
              <a:t>Have farewell letters inserted in the student’s records for forwarding to his or her new school</a:t>
            </a:r>
            <a:endParaRPr lang="en-US" dirty="0" smtClean="0"/>
          </a:p>
          <a:p>
            <a:pPr>
              <a:buNone/>
            </a:pPr>
            <a:r>
              <a:rPr lang="en-US" dirty="0" smtClean="0"/>
              <a:t> </a:t>
            </a:r>
            <a:endParaRPr lang="en-US" dirty="0"/>
          </a:p>
        </p:txBody>
      </p:sp>
      <p:sp>
        <p:nvSpPr>
          <p:cNvPr id="48131" name="Text Box 3"/>
          <p:cNvSpPr txBox="1">
            <a:spLocks noChangeArrowheads="1"/>
          </p:cNvSpPr>
          <p:nvPr/>
        </p:nvSpPr>
        <p:spPr bwMode="auto">
          <a:xfrm>
            <a:off x="685800" y="6176407"/>
            <a:ext cx="4106500" cy="307777"/>
          </a:xfrm>
          <a:prstGeom prst="rect">
            <a:avLst/>
          </a:prstGeom>
          <a:noFill/>
          <a:ln w="12700">
            <a:noFill/>
            <a:miter lim="800000"/>
            <a:headEnd type="none" w="sm" len="sm"/>
            <a:tailEnd type="none" w="sm" len="sm"/>
          </a:ln>
        </p:spPr>
        <p:txBody>
          <a:bodyPr wrap="none">
            <a:prstTxWarp prst="textNoShape">
              <a:avLst/>
            </a:prstTxWarp>
            <a:spAutoFit/>
          </a:bodyPr>
          <a:lstStyle/>
          <a:p>
            <a:r>
              <a:rPr lang="en-US" sz="1400" dirty="0">
                <a:latin typeface="Lindsey Pro" pitchFamily="66" charset="0"/>
              </a:rPr>
              <a:t>Source</a:t>
            </a:r>
            <a:r>
              <a:rPr lang="en-US" sz="1400" dirty="0" smtClean="0">
                <a:latin typeface="Lindsey Pro" pitchFamily="66" charset="0"/>
              </a:rPr>
              <a:t>: National Center for  Homeless Education</a:t>
            </a:r>
            <a:endParaRPr lang="en-US" sz="1400" dirty="0">
              <a:latin typeface="Lindsey Pro" pitchFamily="66" charset="0"/>
            </a:endParaRPr>
          </a:p>
        </p:txBody>
      </p:sp>
      <p:sp>
        <p:nvSpPr>
          <p:cNvPr id="524292" name="Rectangle 4"/>
          <p:cNvSpPr>
            <a:spLocks noChangeArrowheads="1"/>
          </p:cNvSpPr>
          <p:nvPr/>
        </p:nvSpPr>
        <p:spPr bwMode="auto">
          <a:xfrm>
            <a:off x="381000" y="1588572"/>
            <a:ext cx="8012113" cy="2831544"/>
          </a:xfrm>
          <a:prstGeom prst="rect">
            <a:avLst/>
          </a:prstGeom>
          <a:noFill/>
          <a:ln w="9525">
            <a:noFill/>
            <a:miter lim="800000"/>
            <a:headEnd/>
            <a:tailEnd/>
          </a:ln>
          <a:effectLst/>
        </p:spPr>
        <p:txBody>
          <a:bodyPr anchor="ctr">
            <a:prstTxWarp prst="textNoShape">
              <a:avLst/>
            </a:prstTxWarp>
            <a:spAutoFit/>
          </a:bodyPr>
          <a:lstStyle/>
          <a:p>
            <a:pPr algn="ctr">
              <a:defRPr/>
            </a:pPr>
            <a:r>
              <a:rPr lang="en-US" sz="2800" dirty="0">
                <a:latin typeface="Lindsey Pro" pitchFamily="66" charset="0"/>
              </a:rPr>
              <a:t>  </a:t>
            </a:r>
          </a:p>
          <a:p>
            <a:pPr algn="ctr">
              <a:defRPr/>
            </a:pPr>
            <a:endParaRPr lang="en-US" sz="2800" dirty="0" smtClean="0">
              <a:latin typeface="Lindsey Pro" pitchFamily="66" charset="0"/>
            </a:endParaRPr>
          </a:p>
          <a:p>
            <a:pPr algn="ctr">
              <a:defRPr/>
            </a:pPr>
            <a:endParaRPr lang="en-US" sz="3600" b="1" dirty="0" smtClean="0">
              <a:solidFill>
                <a:srgbClr val="FF9933"/>
              </a:solidFill>
              <a:latin typeface="Lindsey Pro" pitchFamily="66" charset="0"/>
            </a:endParaRPr>
          </a:p>
          <a:p>
            <a:pPr algn="ctr">
              <a:defRPr/>
            </a:pPr>
            <a:r>
              <a:rPr lang="en-US" sz="3200" b="1" dirty="0">
                <a:solidFill>
                  <a:srgbClr val="FF9933"/>
                </a:solidFill>
                <a:latin typeface="Lindsey Pro" pitchFamily="66" charset="0"/>
              </a:rPr>
              <a:t> </a:t>
            </a:r>
            <a:endParaRPr lang="en-US" sz="3600" b="1" dirty="0">
              <a:solidFill>
                <a:srgbClr val="FF9933"/>
              </a:solidFill>
              <a:latin typeface="Lindsey Pro" pitchFamily="66" charset="0"/>
            </a:endParaRPr>
          </a:p>
          <a:p>
            <a:pPr algn="ctr">
              <a:defRPr/>
            </a:pPr>
            <a:r>
              <a:rPr lang="en-US" sz="5400" dirty="0">
                <a:latin typeface="Lindsey Pro" pitchFamily="66" charset="0"/>
              </a:rPr>
              <a:t> </a:t>
            </a:r>
            <a:endParaRPr lang="en-US" sz="4400" dirty="0">
              <a:latin typeface="Lindsey Pro" pitchFamily="66"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3"/>
          <a:srcRect/>
          <a:stretch>
            <a:fillRect/>
          </a:stretch>
        </p:blipFill>
        <p:spPr bwMode="auto">
          <a:xfrm>
            <a:off x="3581400" y="304800"/>
            <a:ext cx="2990850" cy="4572000"/>
          </a:xfrm>
          <a:prstGeom prst="rect">
            <a:avLst/>
          </a:prstGeom>
          <a:noFill/>
          <a:ln w="9525">
            <a:noFill/>
            <a:miter lim="800000"/>
            <a:headEnd/>
            <a:tailEnd/>
          </a:ln>
        </p:spPr>
      </p:pic>
      <p:pic>
        <p:nvPicPr>
          <p:cNvPr id="56323" name="Picture 3"/>
          <p:cNvPicPr>
            <a:picLocks noChangeAspect="1" noChangeArrowheads="1"/>
          </p:cNvPicPr>
          <p:nvPr/>
        </p:nvPicPr>
        <p:blipFill>
          <a:blip r:embed="rId4"/>
          <a:srcRect/>
          <a:stretch>
            <a:fillRect/>
          </a:stretch>
        </p:blipFill>
        <p:spPr bwMode="auto">
          <a:xfrm>
            <a:off x="6272213" y="3382963"/>
            <a:ext cx="2438400" cy="2667000"/>
          </a:xfrm>
          <a:prstGeom prst="rect">
            <a:avLst/>
          </a:prstGeom>
          <a:noFill/>
          <a:ln w="9525">
            <a:noFill/>
            <a:miter lim="800000"/>
            <a:headEnd/>
            <a:tailEnd/>
          </a:ln>
        </p:spPr>
      </p:pic>
      <p:sp>
        <p:nvSpPr>
          <p:cNvPr id="56324" name="TextBox 4"/>
          <p:cNvSpPr txBox="1">
            <a:spLocks noChangeArrowheads="1"/>
          </p:cNvSpPr>
          <p:nvPr/>
        </p:nvSpPr>
        <p:spPr bwMode="auto">
          <a:xfrm>
            <a:off x="457200" y="1295400"/>
            <a:ext cx="2895600" cy="3046413"/>
          </a:xfrm>
          <a:prstGeom prst="rect">
            <a:avLst/>
          </a:prstGeom>
          <a:noFill/>
          <a:ln w="9525">
            <a:noFill/>
            <a:miter lim="800000"/>
            <a:headEnd/>
            <a:tailEnd/>
          </a:ln>
        </p:spPr>
        <p:txBody>
          <a:bodyPr>
            <a:prstTxWarp prst="textNoShape">
              <a:avLst/>
            </a:prstTxWarp>
            <a:spAutoFit/>
          </a:bodyPr>
          <a:lstStyle/>
          <a:p>
            <a:pPr algn="ctr">
              <a:spcBef>
                <a:spcPct val="50000"/>
              </a:spcBef>
            </a:pPr>
            <a:r>
              <a:rPr lang="en-US" sz="3200" b="1" i="1" dirty="0">
                <a:solidFill>
                  <a:srgbClr val="FF6600"/>
                </a:solidFill>
              </a:rPr>
              <a:t>“My house is crying today because we won’t be coming home tonight”</a:t>
            </a:r>
            <a:endParaRPr lang="en-US" sz="3200" dirty="0">
              <a:solidFill>
                <a:srgbClr val="FF6600"/>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8034" name="Rectangle 2"/>
          <p:cNvSpPr>
            <a:spLocks noGrp="1" noChangeArrowheads="1"/>
          </p:cNvSpPr>
          <p:nvPr>
            <p:ph type="body" idx="1"/>
          </p:nvPr>
        </p:nvSpPr>
        <p:spPr>
          <a:xfrm>
            <a:off x="990600" y="1600200"/>
            <a:ext cx="6781800" cy="3810000"/>
          </a:xfrm>
        </p:spPr>
        <p:txBody>
          <a:bodyPr>
            <a:normAutofit lnSpcReduction="10000"/>
          </a:bodyPr>
          <a:lstStyle/>
          <a:p>
            <a:pPr algn="ctr">
              <a:buFont typeface="Monotype Sorts" pitchFamily="2" charset="2"/>
              <a:buNone/>
              <a:defRPr/>
            </a:pPr>
            <a:r>
              <a:rPr lang="en-US" sz="2400" dirty="0" smtClean="0">
                <a:latin typeface="Courier New" pitchFamily="49" charset="0"/>
                <a:ea typeface="+mn-ea"/>
                <a:cs typeface="Courier New" pitchFamily="49" charset="0"/>
              </a:rPr>
              <a:t>	</a:t>
            </a:r>
            <a:r>
              <a:rPr lang="en-US" sz="3000" b="1" dirty="0" smtClean="0">
                <a:solidFill>
                  <a:schemeClr val="folHlink"/>
                </a:solidFill>
                <a:effectLst/>
                <a:latin typeface="Lindsey Pro" pitchFamily="66" charset="0"/>
                <a:ea typeface="+mn-ea"/>
                <a:cs typeface="Courier New" pitchFamily="49" charset="0"/>
              </a:rPr>
              <a:t>The reasonable man adapts himself to the world; </a:t>
            </a:r>
          </a:p>
          <a:p>
            <a:pPr algn="ctr">
              <a:buFont typeface="Monotype Sorts" pitchFamily="2" charset="2"/>
              <a:buNone/>
              <a:defRPr/>
            </a:pPr>
            <a:r>
              <a:rPr lang="en-US" sz="3800" b="1" dirty="0" smtClean="0">
                <a:solidFill>
                  <a:srgbClr val="CC9900"/>
                </a:solidFill>
                <a:latin typeface="Lindsey Pro" pitchFamily="66" charset="0"/>
                <a:ea typeface="+mn-ea"/>
                <a:cs typeface="Courier New" pitchFamily="49" charset="0"/>
              </a:rPr>
              <a:t>the unreasonable one persists </a:t>
            </a:r>
          </a:p>
          <a:p>
            <a:pPr algn="ctr">
              <a:buFont typeface="Monotype Sorts" pitchFamily="2" charset="2"/>
              <a:buNone/>
              <a:defRPr/>
            </a:pPr>
            <a:r>
              <a:rPr lang="en-US" sz="3800" b="1" dirty="0" smtClean="0">
                <a:solidFill>
                  <a:srgbClr val="CC9900"/>
                </a:solidFill>
                <a:latin typeface="Lindsey Pro" pitchFamily="66" charset="0"/>
                <a:ea typeface="+mn-ea"/>
                <a:cs typeface="Courier New" pitchFamily="49" charset="0"/>
              </a:rPr>
              <a:t>to adapt the world to himself.</a:t>
            </a:r>
          </a:p>
          <a:p>
            <a:pPr algn="ctr">
              <a:buFont typeface="Monotype Sorts" pitchFamily="2" charset="2"/>
              <a:buNone/>
              <a:defRPr/>
            </a:pPr>
            <a:r>
              <a:rPr lang="en-US" sz="3800" b="1" dirty="0" smtClean="0">
                <a:solidFill>
                  <a:srgbClr val="CC9900"/>
                </a:solidFill>
                <a:latin typeface="Lindsey Pro" pitchFamily="66" charset="0"/>
                <a:ea typeface="+mn-ea"/>
                <a:cs typeface="Courier New" pitchFamily="49" charset="0"/>
              </a:rPr>
              <a:t> </a:t>
            </a:r>
          </a:p>
        </p:txBody>
      </p:sp>
      <p:sp>
        <p:nvSpPr>
          <p:cNvPr id="428036" name="Rectangle 4"/>
          <p:cNvSpPr>
            <a:spLocks noGrp="1" noChangeArrowheads="1"/>
          </p:cNvSpPr>
          <p:nvPr>
            <p:ph type="title"/>
          </p:nvPr>
        </p:nvSpPr>
        <p:spPr>
          <a:xfrm>
            <a:off x="2514600" y="598488"/>
            <a:ext cx="6400800" cy="620712"/>
          </a:xfrm>
        </p:spPr>
        <p:txBody>
          <a:bodyPr anchor="b">
            <a:normAutofit fontScale="90000"/>
          </a:bodyPr>
          <a:lstStyle/>
          <a:p>
            <a:pPr>
              <a:defRPr/>
            </a:pPr>
            <a:r>
              <a:rPr lang="en-US" dirty="0" smtClean="0">
                <a:ea typeface="+mj-ea"/>
                <a:cs typeface="+mj-cs"/>
              </a:rPr>
              <a:t>Closing Thought</a:t>
            </a:r>
          </a:p>
        </p:txBody>
      </p:sp>
      <p:pic>
        <p:nvPicPr>
          <p:cNvPr id="58372" name="Picture 5" descr="Homeless Children"/>
          <p:cNvPicPr>
            <a:picLocks noChangeAspect="1" noChangeArrowheads="1"/>
          </p:cNvPicPr>
          <p:nvPr/>
        </p:nvPicPr>
        <p:blipFill>
          <a:blip r:embed="rId3"/>
          <a:srcRect/>
          <a:stretch>
            <a:fillRect/>
          </a:stretch>
        </p:blipFill>
        <p:spPr bwMode="auto">
          <a:xfrm>
            <a:off x="6553200" y="4572000"/>
            <a:ext cx="2209800" cy="1676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8866" name="Rectangle 2"/>
          <p:cNvSpPr>
            <a:spLocks noGrp="1" noChangeArrowheads="1"/>
          </p:cNvSpPr>
          <p:nvPr>
            <p:ph type="body" idx="1"/>
          </p:nvPr>
        </p:nvSpPr>
        <p:spPr>
          <a:xfrm>
            <a:off x="990600" y="1600200"/>
            <a:ext cx="6781800" cy="3810000"/>
          </a:xfrm>
        </p:spPr>
        <p:txBody>
          <a:bodyPr/>
          <a:lstStyle/>
          <a:p>
            <a:pPr algn="ctr">
              <a:buFont typeface="Monotype Sorts" pitchFamily="2" charset="2"/>
              <a:buNone/>
              <a:defRPr/>
            </a:pPr>
            <a:r>
              <a:rPr lang="en-US" sz="2800" dirty="0" smtClean="0">
                <a:latin typeface="Courier New" pitchFamily="49" charset="0"/>
                <a:ea typeface="+mn-ea"/>
                <a:cs typeface="Courier New" pitchFamily="49" charset="0"/>
              </a:rPr>
              <a:t>	</a:t>
            </a:r>
            <a:r>
              <a:rPr lang="en-US" sz="3400" dirty="0" smtClean="0">
                <a:latin typeface="Lindsey Pro" pitchFamily="66" charset="0"/>
                <a:ea typeface="+mn-ea"/>
                <a:cs typeface="Courier New" pitchFamily="49" charset="0"/>
              </a:rPr>
              <a:t> </a:t>
            </a:r>
          </a:p>
          <a:p>
            <a:pPr algn="ctr">
              <a:buFont typeface="Monotype Sorts" pitchFamily="2" charset="2"/>
              <a:buNone/>
              <a:defRPr/>
            </a:pPr>
            <a:r>
              <a:rPr lang="en-US" sz="3800" b="1" dirty="0" smtClean="0">
                <a:solidFill>
                  <a:srgbClr val="FF9933"/>
                </a:solidFill>
                <a:latin typeface="Lindsey Pro" pitchFamily="66" charset="0"/>
                <a:ea typeface="+mn-ea"/>
                <a:cs typeface="Courier New" pitchFamily="49" charset="0"/>
              </a:rPr>
              <a:t>Therefore all progress depends on the unreasonable man. </a:t>
            </a:r>
          </a:p>
          <a:p>
            <a:pPr>
              <a:buFont typeface="Monotype Sorts" pitchFamily="2" charset="2"/>
              <a:buNone/>
              <a:defRPr/>
            </a:pPr>
            <a:endParaRPr lang="en-US" sz="3800" b="1" dirty="0" smtClean="0">
              <a:solidFill>
                <a:srgbClr val="FF9933"/>
              </a:solidFill>
              <a:latin typeface="Lindsey Pro" pitchFamily="66" charset="0"/>
              <a:ea typeface="+mn-ea"/>
              <a:cs typeface="Courier New" pitchFamily="49" charset="0"/>
            </a:endParaRPr>
          </a:p>
          <a:p>
            <a:pPr algn="ctr">
              <a:buFont typeface="Monotype Sorts" pitchFamily="2" charset="2"/>
              <a:buNone/>
              <a:defRPr/>
            </a:pPr>
            <a:r>
              <a:rPr lang="en-US" sz="2800" i="1" dirty="0" smtClean="0">
                <a:latin typeface="Lindsey Pro" pitchFamily="66" charset="0"/>
                <a:ea typeface="+mn-ea"/>
                <a:cs typeface="Courier New" pitchFamily="49" charset="0"/>
              </a:rPr>
              <a:t>George Bernard Shaw (1856-1950)</a:t>
            </a:r>
          </a:p>
        </p:txBody>
      </p:sp>
      <p:sp>
        <p:nvSpPr>
          <p:cNvPr id="548867" name="Rectangle 3"/>
          <p:cNvSpPr>
            <a:spLocks noGrp="1" noChangeArrowheads="1"/>
          </p:cNvSpPr>
          <p:nvPr>
            <p:ph type="title"/>
          </p:nvPr>
        </p:nvSpPr>
        <p:spPr>
          <a:xfrm>
            <a:off x="2514600" y="598488"/>
            <a:ext cx="6400800" cy="620712"/>
          </a:xfrm>
        </p:spPr>
        <p:txBody>
          <a:bodyPr anchor="b">
            <a:normAutofit fontScale="90000"/>
          </a:bodyPr>
          <a:lstStyle/>
          <a:p>
            <a:pPr>
              <a:defRPr/>
            </a:pPr>
            <a:r>
              <a:rPr lang="en-US" dirty="0" smtClean="0">
                <a:ea typeface="+mj-ea"/>
                <a:cs typeface="+mj-cs"/>
              </a:rPr>
              <a:t>Closing Thought</a:t>
            </a:r>
          </a:p>
        </p:txBody>
      </p:sp>
      <p:pic>
        <p:nvPicPr>
          <p:cNvPr id="60420" name="Picture 4" descr="Child Poverty"/>
          <p:cNvPicPr>
            <a:picLocks noChangeAspect="1" noChangeArrowheads="1"/>
          </p:cNvPicPr>
          <p:nvPr/>
        </p:nvPicPr>
        <p:blipFill>
          <a:blip r:embed="rId3"/>
          <a:srcRect/>
          <a:stretch>
            <a:fillRect/>
          </a:stretch>
        </p:blipFill>
        <p:spPr bwMode="auto">
          <a:xfrm>
            <a:off x="5257800" y="4876800"/>
            <a:ext cx="1828800" cy="152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05000"/>
            <a:ext cx="8077200" cy="3429000"/>
          </a:xfrm>
        </p:spPr>
        <p:txBody>
          <a:bodyPr wrap="none">
            <a:normAutofit lnSpcReduction="10000"/>
          </a:bodyPr>
          <a:lstStyle/>
          <a:p>
            <a:pPr algn="ctr"/>
            <a:endParaRPr lang="en-US" sz="2800" b="1" dirty="0" smtClean="0"/>
          </a:p>
          <a:p>
            <a:pPr>
              <a:buNone/>
            </a:pPr>
            <a:r>
              <a:rPr lang="en-US" sz="2800" b="1" dirty="0" smtClean="0"/>
              <a:t> </a:t>
            </a:r>
            <a:r>
              <a:rPr lang="en-US" b="1" dirty="0" smtClean="0">
                <a:solidFill>
                  <a:srgbClr val="0000FF"/>
                </a:solidFill>
                <a:effectLst>
                  <a:outerShdw blurRad="38100" dist="38100" dir="2700000" algn="tl">
                    <a:srgbClr val="C0C0C0"/>
                  </a:outerShdw>
                </a:effectLst>
              </a:rPr>
              <a:t>Julie Jochum Gartrell, </a:t>
            </a:r>
            <a:endParaRPr lang="en-US" b="1" dirty="0" smtClean="0">
              <a:solidFill>
                <a:srgbClr val="0000FF"/>
              </a:solidFill>
              <a:effectLst>
                <a:outerShdw blurRad="38100" dist="38100" dir="2700000" algn="tl">
                  <a:srgbClr val="C0C0C0"/>
                </a:outerShdw>
              </a:effectLst>
            </a:endParaRPr>
          </a:p>
          <a:p>
            <a:pPr>
              <a:lnSpc>
                <a:spcPct val="80000"/>
              </a:lnSpc>
              <a:buNone/>
              <a:defRPr/>
            </a:pPr>
            <a:r>
              <a:rPr lang="en-US" sz="2000" b="1" dirty="0" smtClean="0">
                <a:effectLst>
                  <a:outerShdw blurRad="38100" dist="38100" dir="2700000" algn="tl">
                    <a:srgbClr val="C0C0C0"/>
                  </a:outerShdw>
                </a:effectLst>
                <a:hlinkClick r:id="rId2"/>
              </a:rPr>
              <a:t>drjuliejg@gmail.com</a:t>
            </a:r>
            <a:r>
              <a:rPr lang="en-US" sz="2000" b="1" dirty="0" smtClean="0">
                <a:effectLst>
                  <a:outerShdw blurRad="38100" dist="38100" dir="2700000" algn="tl">
                    <a:srgbClr val="C0C0C0"/>
                  </a:outerShdw>
                </a:effectLst>
              </a:rPr>
              <a:t> </a:t>
            </a:r>
          </a:p>
          <a:p>
            <a:pPr>
              <a:lnSpc>
                <a:spcPct val="80000"/>
              </a:lnSpc>
              <a:buNone/>
              <a:defRPr/>
            </a:pPr>
            <a:r>
              <a:rPr lang="en-US" b="1" dirty="0" smtClean="0">
                <a:solidFill>
                  <a:srgbClr val="0000FF"/>
                </a:solidFill>
                <a:effectLst>
                  <a:outerShdw blurRad="38100" dist="38100" dir="2700000" algn="tl">
                    <a:srgbClr val="C0C0C0"/>
                  </a:outerShdw>
                </a:effectLst>
              </a:rPr>
              <a:t> </a:t>
            </a:r>
            <a:endParaRPr lang="en-US" sz="2000" b="1" dirty="0" smtClean="0">
              <a:effectLst>
                <a:outerShdw blurRad="38100" dist="38100" dir="2700000" algn="tl">
                  <a:srgbClr val="C0C0C0"/>
                </a:outerShdw>
              </a:effectLst>
            </a:endParaRPr>
          </a:p>
          <a:p>
            <a:pPr lvl="0">
              <a:buNone/>
            </a:pPr>
            <a:r>
              <a:rPr lang="en-US" b="1" dirty="0" smtClean="0">
                <a:solidFill>
                  <a:srgbClr val="0000FF"/>
                </a:solidFill>
                <a:effectLst>
                  <a:outerShdw blurRad="38100" dist="38100" dir="2700000" algn="tl">
                    <a:srgbClr val="C0C0C0"/>
                  </a:outerShdw>
                </a:effectLst>
              </a:rPr>
              <a:t>Angie </a:t>
            </a:r>
            <a:r>
              <a:rPr lang="en-US" b="1" dirty="0" err="1" smtClean="0">
                <a:solidFill>
                  <a:srgbClr val="0000FF"/>
                </a:solidFill>
                <a:effectLst>
                  <a:outerShdw blurRad="38100" dist="38100" dir="2700000" algn="tl">
                    <a:srgbClr val="C0C0C0"/>
                  </a:outerShdw>
                </a:effectLst>
              </a:rPr>
              <a:t>Lauderbaugh</a:t>
            </a:r>
            <a:r>
              <a:rPr lang="en-US" b="1" dirty="0" smtClean="0">
                <a:solidFill>
                  <a:srgbClr val="0000FF"/>
                </a:solidFill>
                <a:effectLst>
                  <a:outerShdw blurRad="38100" dist="38100" dir="2700000" algn="tl">
                    <a:srgbClr val="C0C0C0"/>
                  </a:outerShdw>
                </a:effectLst>
              </a:rPr>
              <a:t>, </a:t>
            </a:r>
            <a:endParaRPr lang="en-US" b="1" dirty="0" smtClean="0">
              <a:solidFill>
                <a:srgbClr val="0000FF"/>
              </a:solidFill>
              <a:effectLst>
                <a:outerShdw blurRad="38100" dist="38100" dir="2700000" algn="tl">
                  <a:srgbClr val="C0C0C0"/>
                </a:outerShdw>
              </a:effectLst>
            </a:endParaRPr>
          </a:p>
          <a:p>
            <a:pPr lvl="0">
              <a:buNone/>
            </a:pPr>
            <a:r>
              <a:rPr lang="en-US" sz="2000" b="1" dirty="0" smtClean="0">
                <a:hlinkClick r:id="rId3"/>
              </a:rPr>
              <a:t>alauderbaugh@bemidji.k12.mn.us</a:t>
            </a:r>
            <a:r>
              <a:rPr lang="en-US" sz="2000" b="1" dirty="0" smtClean="0"/>
              <a:t> </a:t>
            </a:r>
          </a:p>
          <a:p>
            <a:pPr algn="ctr"/>
            <a:endParaRPr lang="en-US" dirty="0" smtClean="0"/>
          </a:p>
          <a:p>
            <a:pPr algn="ctr">
              <a:buNone/>
            </a:pPr>
            <a:r>
              <a:rPr lang="en-US" sz="3200" b="1" dirty="0" smtClean="0">
                <a:solidFill>
                  <a:srgbClr val="0000FF"/>
                </a:solidFill>
                <a:latin typeface="Lucida Handwriting"/>
                <a:cs typeface="Lucida Handwriting"/>
              </a:rPr>
              <a:t>Thanks for </a:t>
            </a:r>
            <a:r>
              <a:rPr lang="en-US" sz="3200" b="1" dirty="0" smtClean="0">
                <a:solidFill>
                  <a:srgbClr val="0000FF"/>
                </a:solidFill>
                <a:latin typeface="Lucida Handwriting"/>
                <a:cs typeface="Lucida Handwriting"/>
              </a:rPr>
              <a:t>sharing with us! </a:t>
            </a:r>
            <a:r>
              <a:rPr lang="en-US" sz="3200" b="1" dirty="0" err="1" smtClean="0">
                <a:solidFill>
                  <a:srgbClr val="0000FF"/>
                </a:solidFill>
                <a:latin typeface="Lucida Handwriting"/>
                <a:cs typeface="Lucida Handwriting"/>
                <a:sym typeface="Wingdings"/>
              </a:rPr>
              <a:t></a:t>
            </a:r>
            <a:endParaRPr lang="en-US" sz="3200" b="1" dirty="0">
              <a:solidFill>
                <a:srgbClr val="0000FF"/>
              </a:solidFill>
              <a:latin typeface="Lucida Handwriting"/>
              <a:cs typeface="Lucida Handwriting"/>
            </a:endParaRPr>
          </a:p>
        </p:txBody>
      </p:sp>
      <p:sp>
        <p:nvSpPr>
          <p:cNvPr id="4" name="Slide Number Placeholder 3"/>
          <p:cNvSpPr>
            <a:spLocks noGrp="1"/>
          </p:cNvSpPr>
          <p:nvPr>
            <p:ph type="sldNum" sz="quarter" idx="12"/>
          </p:nvPr>
        </p:nvSpPr>
        <p:spPr/>
        <p:txBody>
          <a:bodyPr/>
          <a:lstStyle/>
          <a:p>
            <a:fld id="{B8D1F276-0BEE-48EC-A2E4-96228B16FC9C}" type="slidenum">
              <a:rPr lang="en-US" smtClean="0"/>
              <a:pPr/>
              <a:t>37</a:t>
            </a:fld>
            <a:endParaRPr lang="en-US" dirty="0"/>
          </a:p>
        </p:txBody>
      </p:sp>
      <p:sp>
        <p:nvSpPr>
          <p:cNvPr id="3" name="Title 2"/>
          <p:cNvSpPr>
            <a:spLocks noGrp="1"/>
          </p:cNvSpPr>
          <p:nvPr>
            <p:ph type="title"/>
          </p:nvPr>
        </p:nvSpPr>
        <p:spPr>
          <a:xfrm>
            <a:off x="457200" y="533400"/>
            <a:ext cx="8229600" cy="1600200"/>
          </a:xfrm>
        </p:spPr>
        <p:txBody>
          <a:bodyPr>
            <a:noAutofit/>
          </a:bodyPr>
          <a:lstStyle/>
          <a:p>
            <a:pPr algn="ctr"/>
            <a:r>
              <a:rPr lang="en-US" sz="2600" b="1" dirty="0" smtClean="0">
                <a:solidFill>
                  <a:srgbClr val="0000FF"/>
                </a:solidFill>
              </a:rPr>
              <a:t>Homelessness </a:t>
            </a:r>
            <a:r>
              <a:rPr lang="en-US" sz="2600" b="1" dirty="0" smtClean="0">
                <a:solidFill>
                  <a:srgbClr val="0000FF"/>
                </a:solidFill>
              </a:rPr>
              <a:t>through the</a:t>
            </a:r>
            <a:r>
              <a:rPr lang="en-US" sz="2600" b="1" dirty="0" smtClean="0">
                <a:solidFill>
                  <a:srgbClr val="0000FF"/>
                </a:solidFill>
              </a:rPr>
              <a:t> Eyes </a:t>
            </a:r>
            <a:r>
              <a:rPr lang="en-US" sz="2600" b="1" dirty="0" smtClean="0">
                <a:solidFill>
                  <a:srgbClr val="0000FF"/>
                </a:solidFill>
              </a:rPr>
              <a:t>of Children:</a:t>
            </a:r>
            <a:br>
              <a:rPr lang="en-US" sz="2600" b="1" dirty="0" smtClean="0">
                <a:solidFill>
                  <a:srgbClr val="0000FF"/>
                </a:solidFill>
              </a:rPr>
            </a:br>
            <a:r>
              <a:rPr lang="en-US" sz="2600" b="1" dirty="0" smtClean="0">
                <a:solidFill>
                  <a:srgbClr val="0000FF"/>
                </a:solidFill>
              </a:rPr>
              <a:t> A Special Needs Perspective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533400"/>
          </a:xfrm>
        </p:spPr>
        <p:txBody>
          <a:bodyPr>
            <a:normAutofit/>
          </a:bodyPr>
          <a:lstStyle/>
          <a:p>
            <a:r>
              <a:rPr lang="en-US" sz="2800" b="1" dirty="0" smtClean="0"/>
              <a:t>Who are the “homeless children” in MN</a:t>
            </a:r>
            <a:endParaRPr lang="en-US" sz="2800" b="1" dirty="0"/>
          </a:p>
        </p:txBody>
      </p:sp>
      <p:sp>
        <p:nvSpPr>
          <p:cNvPr id="2" name="Content Placeholder 1"/>
          <p:cNvSpPr>
            <a:spLocks noGrp="1"/>
          </p:cNvSpPr>
          <p:nvPr>
            <p:ph type="body" idx="1"/>
          </p:nvPr>
        </p:nvSpPr>
        <p:spPr>
          <a:xfrm>
            <a:off x="533400" y="914400"/>
            <a:ext cx="7924800" cy="4343400"/>
          </a:xfrm>
        </p:spPr>
        <p:txBody>
          <a:bodyPr>
            <a:normAutofit fontScale="40000" lnSpcReduction="20000"/>
          </a:bodyPr>
          <a:lstStyle/>
          <a:p>
            <a:pPr algn="ctr"/>
            <a:r>
              <a:rPr lang="en-US" sz="7000" b="1" dirty="0" smtClean="0">
                <a:solidFill>
                  <a:srgbClr val="0000FF"/>
                </a:solidFill>
              </a:rPr>
              <a:t>Wilder MN Study: October, 2012</a:t>
            </a:r>
          </a:p>
          <a:p>
            <a:pPr>
              <a:buFont typeface="Arial"/>
              <a:buChar char="•"/>
            </a:pPr>
            <a:r>
              <a:rPr lang="en-US" sz="6000" b="1" dirty="0" smtClean="0"/>
              <a:t>Overall, 10,214 homeless adults, youth, and children were counted, up 6 percent over 2009 </a:t>
            </a:r>
          </a:p>
          <a:p>
            <a:pPr>
              <a:buFont typeface="Arial"/>
              <a:buChar char="•"/>
            </a:pPr>
            <a:r>
              <a:rPr lang="en-US" sz="6000" dirty="0" smtClean="0"/>
              <a:t>Children and youth ages 21 and younger make up nearly half (46%) of all homeless persons, similar to 2009. </a:t>
            </a:r>
          </a:p>
          <a:p>
            <a:pPr>
              <a:buFont typeface="Arial"/>
              <a:buChar char="•"/>
            </a:pPr>
            <a:r>
              <a:rPr lang="en-US" sz="6000" dirty="0" smtClean="0"/>
              <a:t> Compared to their </a:t>
            </a:r>
            <a:r>
              <a:rPr lang="en-US" sz="6000" dirty="0" smtClean="0"/>
              <a:t>representation </a:t>
            </a:r>
            <a:r>
              <a:rPr lang="en-US" sz="6000" dirty="0" smtClean="0"/>
              <a:t>in the total Minnesota population, children and youth are the most likely to be homeless  </a:t>
            </a:r>
          </a:p>
          <a:p>
            <a:r>
              <a:rPr lang="en-US" sz="6000" b="1" dirty="0" smtClean="0"/>
              <a:t> </a:t>
            </a:r>
            <a:endParaRPr lang="en-US" sz="6000" dirty="0" smtClean="0"/>
          </a:p>
          <a:p>
            <a:pPr algn="ctr"/>
            <a:r>
              <a:rPr lang="en-US" sz="6154" dirty="0" smtClean="0"/>
              <a:t> </a:t>
            </a:r>
            <a:endParaRPr lang="en-US" dirty="0" smtClean="0"/>
          </a:p>
          <a:p>
            <a:endParaRPr lang="en-US" dirty="0"/>
          </a:p>
        </p:txBody>
      </p:sp>
      <p:sp>
        <p:nvSpPr>
          <p:cNvPr id="3" name="Slide Number Placeholder 2"/>
          <p:cNvSpPr>
            <a:spLocks noGrp="1"/>
          </p:cNvSpPr>
          <p:nvPr>
            <p:ph type="sldNum" sz="quarter" idx="12"/>
          </p:nvPr>
        </p:nvSpPr>
        <p:spPr/>
        <p:txBody>
          <a:bodyPr/>
          <a:lstStyle/>
          <a:p>
            <a:fld id="{B8D1F276-0BEE-48EC-A2E4-96228B16FC9C}" type="slidenum">
              <a:rPr lang="en-US" smtClean="0"/>
              <a:pPr/>
              <a:t>4</a:t>
            </a:fld>
            <a:endParaRPr lang="en-US"/>
          </a:p>
        </p:txBody>
      </p:sp>
      <p:sp>
        <p:nvSpPr>
          <p:cNvPr id="8" name="TextBox 7"/>
          <p:cNvSpPr txBox="1"/>
          <p:nvPr/>
        </p:nvSpPr>
        <p:spPr>
          <a:xfrm>
            <a:off x="990600" y="1981200"/>
            <a:ext cx="184666" cy="369332"/>
          </a:xfrm>
          <a:prstGeom prst="rect">
            <a:avLst/>
          </a:prstGeom>
          <a:noFill/>
        </p:spPr>
        <p:txBody>
          <a:bodyPr wrap="none" rtlCol="0">
            <a:spAutoFit/>
          </a:bodyPr>
          <a:lstStyle/>
          <a:p>
            <a:endParaRPr lang="en-US" dirty="0"/>
          </a:p>
        </p:txBody>
      </p:sp>
      <p:pic>
        <p:nvPicPr>
          <p:cNvPr id="13" name="Picture 12" descr="Screen shot 2013-03-20 at 5.10.02 PM.png"/>
          <p:cNvPicPr>
            <a:picLocks noChangeAspect="1"/>
          </p:cNvPicPr>
          <p:nvPr/>
        </p:nvPicPr>
        <p:blipFill>
          <a:blip r:embed="rId2"/>
          <a:stretch>
            <a:fillRect/>
          </a:stretch>
        </p:blipFill>
        <p:spPr>
          <a:xfrm>
            <a:off x="2971800" y="3810000"/>
            <a:ext cx="5867400" cy="2819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81000"/>
            <a:ext cx="8229600" cy="762000"/>
          </a:xfrm>
        </p:spPr>
        <p:txBody>
          <a:bodyPr>
            <a:normAutofit/>
          </a:bodyPr>
          <a:lstStyle/>
          <a:p>
            <a:r>
              <a:rPr lang="en-US" sz="2800" b="1" dirty="0" smtClean="0"/>
              <a:t>Who are the “homeless children” in MN</a:t>
            </a:r>
            <a:endParaRPr lang="en-US" sz="2800" b="1" dirty="0"/>
          </a:p>
        </p:txBody>
      </p:sp>
      <p:sp>
        <p:nvSpPr>
          <p:cNvPr id="2" name="Content Placeholder 1"/>
          <p:cNvSpPr>
            <a:spLocks noGrp="1"/>
          </p:cNvSpPr>
          <p:nvPr>
            <p:ph type="body" idx="1"/>
          </p:nvPr>
        </p:nvSpPr>
        <p:spPr>
          <a:xfrm>
            <a:off x="533400" y="1219200"/>
            <a:ext cx="7924800" cy="4343400"/>
          </a:xfrm>
        </p:spPr>
        <p:txBody>
          <a:bodyPr>
            <a:normAutofit fontScale="47500" lnSpcReduction="20000"/>
          </a:bodyPr>
          <a:lstStyle/>
          <a:p>
            <a:endParaRPr lang="en-US" dirty="0" smtClean="0"/>
          </a:p>
          <a:p>
            <a:pPr>
              <a:buFont typeface="Arial"/>
              <a:buChar char="•"/>
            </a:pPr>
            <a:r>
              <a:rPr lang="en-US" sz="6154" dirty="0" smtClean="0"/>
              <a:t>The number of homeless children with parents increased by 9% from 2009 to 2012. </a:t>
            </a:r>
          </a:p>
          <a:p>
            <a:pPr>
              <a:buFont typeface="Arial"/>
              <a:buChar char="•"/>
            </a:pPr>
            <a:r>
              <a:rPr lang="en-US" sz="6154" dirty="0" smtClean="0"/>
              <a:t> There was a slight increase (4%) in the total number of families experiencing homelessness, but a 22% increase in the number of two-parent homeless families. </a:t>
            </a:r>
          </a:p>
          <a:p>
            <a:pPr algn="ctr">
              <a:buFont typeface="Arial"/>
              <a:buChar char="•"/>
            </a:pPr>
            <a:endParaRPr lang="en-US" sz="6154" dirty="0" smtClean="0"/>
          </a:p>
          <a:p>
            <a:endParaRPr lang="en-US" dirty="0" smtClean="0"/>
          </a:p>
          <a:p>
            <a:r>
              <a:rPr lang="en-US" dirty="0" smtClean="0"/>
              <a:t>  </a:t>
            </a:r>
          </a:p>
          <a:p>
            <a:r>
              <a:rPr lang="en-US" dirty="0" smtClean="0"/>
              <a:t> Source: Wilder 2012 Homeless Study, March 2013</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B8D1F276-0BEE-48EC-A2E4-96228B16FC9C}" type="slidenum">
              <a:rPr lang="en-US" smtClean="0"/>
              <a:pPr/>
              <a:t>5</a:t>
            </a:fld>
            <a:endParaRPr lang="en-US"/>
          </a:p>
        </p:txBody>
      </p:sp>
      <p:sp>
        <p:nvSpPr>
          <p:cNvPr id="8" name="TextBox 7"/>
          <p:cNvSpPr txBox="1"/>
          <p:nvPr/>
        </p:nvSpPr>
        <p:spPr>
          <a:xfrm>
            <a:off x="990600" y="2133600"/>
            <a:ext cx="184666" cy="369332"/>
          </a:xfrm>
          <a:prstGeom prst="rect">
            <a:avLst/>
          </a:prstGeom>
          <a:noFill/>
        </p:spPr>
        <p:txBody>
          <a:bodyPr wrap="none" rtlCol="0">
            <a:spAutoFit/>
          </a:bodyPr>
          <a:lstStyle/>
          <a:p>
            <a:endParaRPr lang="en-US" dirty="0"/>
          </a:p>
        </p:txBody>
      </p:sp>
      <p:sp>
        <p:nvSpPr>
          <p:cNvPr id="12" name="TextBox 11"/>
          <p:cNvSpPr txBox="1"/>
          <p:nvPr/>
        </p:nvSpPr>
        <p:spPr>
          <a:xfrm>
            <a:off x="4370443" y="3648468"/>
            <a:ext cx="184666" cy="369332"/>
          </a:xfrm>
          <a:prstGeom prst="rect">
            <a:avLst/>
          </a:prstGeom>
          <a:noFill/>
        </p:spPr>
        <p:txBody>
          <a:bodyPr wrap="none" rtlCol="0">
            <a:spAutoFit/>
          </a:bodyPr>
          <a:lstStyle/>
          <a:p>
            <a:endParaRPr lang="en-US" dirty="0"/>
          </a:p>
        </p:txBody>
      </p:sp>
      <p:pic>
        <p:nvPicPr>
          <p:cNvPr id="7" name="Picture 6" descr="Screen shot 2013-03-20 at 5.02.51 PM.png"/>
          <p:cNvPicPr>
            <a:picLocks noChangeAspect="1"/>
          </p:cNvPicPr>
          <p:nvPr/>
        </p:nvPicPr>
        <p:blipFill>
          <a:blip r:embed="rId2"/>
          <a:stretch>
            <a:fillRect/>
          </a:stretch>
        </p:blipFill>
        <p:spPr>
          <a:xfrm>
            <a:off x="4191000" y="4038600"/>
            <a:ext cx="4419599" cy="23222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Vertical Text Placeholder 8"/>
          <p:cNvSpPr>
            <a:spLocks noGrp="1"/>
          </p:cNvSpPr>
          <p:nvPr>
            <p:ph idx="1"/>
          </p:nvPr>
        </p:nvSpPr>
        <p:spPr>
          <a:xfrm>
            <a:off x="1143000" y="1219200"/>
            <a:ext cx="7772400" cy="4495800"/>
          </a:xfrm>
        </p:spPr>
        <p:txBody>
          <a:bodyPr/>
          <a:lstStyle/>
          <a:p>
            <a:pPr lvl="1"/>
            <a:r>
              <a:rPr lang="en-US" sz="2500" dirty="0" smtClean="0"/>
              <a:t>Have higher rates of low birth weight and need special care right after birth four times as often as </a:t>
            </a:r>
            <a:r>
              <a:rPr lang="en-US" sz="2500" baseline="0" dirty="0" smtClean="0"/>
              <a:t>other children.</a:t>
            </a:r>
            <a:endParaRPr lang="en-US" sz="2500" dirty="0" smtClean="0"/>
          </a:p>
          <a:p>
            <a:pPr lvl="1"/>
            <a:r>
              <a:rPr lang="en-US" sz="2500" dirty="0" smtClean="0"/>
              <a:t>Have twice as many ear infections, five times more diarrhea and stomach problems, and six times </a:t>
            </a:r>
            <a:r>
              <a:rPr lang="en-US" sz="2500" baseline="0" dirty="0" smtClean="0"/>
              <a:t>as many speech and  stammering problems.</a:t>
            </a:r>
          </a:p>
          <a:p>
            <a:pPr lvl="1"/>
            <a:r>
              <a:rPr lang="en-US" sz="2500" dirty="0" smtClean="0"/>
              <a:t>Are four times more likely to be asthmatic.</a:t>
            </a:r>
          </a:p>
          <a:p>
            <a:pPr lvl="1">
              <a:buNone/>
            </a:pPr>
            <a:endParaRPr lang="en-US" sz="1300" dirty="0"/>
          </a:p>
        </p:txBody>
      </p:sp>
      <p:sp>
        <p:nvSpPr>
          <p:cNvPr id="524290" name="Rectangle 2"/>
          <p:cNvSpPr>
            <a:spLocks noGrp="1" noChangeArrowheads="1"/>
          </p:cNvSpPr>
          <p:nvPr>
            <p:ph type="title"/>
          </p:nvPr>
        </p:nvSpPr>
        <p:spPr>
          <a:xfrm>
            <a:off x="457200" y="152400"/>
            <a:ext cx="8229600" cy="609600"/>
          </a:xfrm>
        </p:spPr>
        <p:txBody>
          <a:bodyPr>
            <a:normAutofit fontScale="90000"/>
          </a:bodyPr>
          <a:lstStyle/>
          <a:p>
            <a:pPr algn="ctr">
              <a:defRPr/>
            </a:pPr>
            <a:r>
              <a:rPr lang="en-US" sz="2400" i="1" dirty="0" smtClean="0"/>
              <a:t>Who are homeless children with special emotional needs</a:t>
            </a:r>
            <a:endParaRPr lang="en-US" sz="2400" dirty="0" smtClean="0">
              <a:ea typeface="+mj-ea"/>
              <a:cs typeface="+mj-cs"/>
            </a:endParaRPr>
          </a:p>
        </p:txBody>
      </p:sp>
      <p:sp>
        <p:nvSpPr>
          <p:cNvPr id="48131" name="Text Box 3"/>
          <p:cNvSpPr txBox="1">
            <a:spLocks noChangeArrowheads="1"/>
          </p:cNvSpPr>
          <p:nvPr/>
        </p:nvSpPr>
        <p:spPr bwMode="auto">
          <a:xfrm>
            <a:off x="614020" y="5807075"/>
            <a:ext cx="5896000" cy="307777"/>
          </a:xfrm>
          <a:prstGeom prst="rect">
            <a:avLst/>
          </a:prstGeom>
          <a:noFill/>
          <a:ln w="12700">
            <a:noFill/>
            <a:miter lim="800000"/>
            <a:headEnd type="none" w="sm" len="sm"/>
            <a:tailEnd type="none" w="sm" len="sm"/>
          </a:ln>
        </p:spPr>
        <p:txBody>
          <a:bodyPr wrap="square">
            <a:prstTxWarp prst="textNoShape">
              <a:avLst/>
            </a:prstTxWarp>
            <a:spAutoFit/>
          </a:bodyPr>
          <a:lstStyle/>
          <a:p>
            <a:r>
              <a:rPr lang="en-US" sz="1400" dirty="0">
                <a:latin typeface="Lindsey Pro" pitchFamily="66" charset="0"/>
              </a:rPr>
              <a:t>Source</a:t>
            </a:r>
            <a:r>
              <a:rPr lang="en-US" sz="1400" dirty="0" smtClean="0">
                <a:latin typeface="Lindsey Pro" pitchFamily="66" charset="0"/>
              </a:rPr>
              <a:t>: National Center on Family Homelessness (NCFH) </a:t>
            </a:r>
            <a:endParaRPr lang="en-US" sz="1400" dirty="0">
              <a:latin typeface="Lindsey Pro" pitchFamily="66" charset="0"/>
            </a:endParaRPr>
          </a:p>
        </p:txBody>
      </p:sp>
      <p:sp>
        <p:nvSpPr>
          <p:cNvPr id="524292" name="Rectangle 4"/>
          <p:cNvSpPr>
            <a:spLocks noChangeArrowheads="1"/>
          </p:cNvSpPr>
          <p:nvPr/>
        </p:nvSpPr>
        <p:spPr bwMode="auto">
          <a:xfrm>
            <a:off x="381000" y="1588572"/>
            <a:ext cx="8012113" cy="2831544"/>
          </a:xfrm>
          <a:prstGeom prst="rect">
            <a:avLst/>
          </a:prstGeom>
          <a:noFill/>
          <a:ln w="9525">
            <a:noFill/>
            <a:miter lim="800000"/>
            <a:headEnd/>
            <a:tailEnd/>
          </a:ln>
          <a:effectLst/>
        </p:spPr>
        <p:txBody>
          <a:bodyPr anchor="ctr">
            <a:prstTxWarp prst="textNoShape">
              <a:avLst/>
            </a:prstTxWarp>
            <a:spAutoFit/>
          </a:bodyPr>
          <a:lstStyle/>
          <a:p>
            <a:pPr algn="ctr">
              <a:defRPr/>
            </a:pPr>
            <a:r>
              <a:rPr lang="en-US" sz="2800" dirty="0">
                <a:latin typeface="Lindsey Pro" pitchFamily="66" charset="0"/>
              </a:rPr>
              <a:t>  </a:t>
            </a:r>
          </a:p>
          <a:p>
            <a:pPr algn="ctr">
              <a:defRPr/>
            </a:pPr>
            <a:endParaRPr lang="en-US" sz="2800" dirty="0" smtClean="0">
              <a:latin typeface="Lindsey Pro" pitchFamily="66" charset="0"/>
            </a:endParaRPr>
          </a:p>
          <a:p>
            <a:pPr algn="ctr">
              <a:defRPr/>
            </a:pPr>
            <a:endParaRPr lang="en-US" sz="3600" b="1" dirty="0" smtClean="0">
              <a:solidFill>
                <a:srgbClr val="FF9933"/>
              </a:solidFill>
              <a:latin typeface="Lindsey Pro" pitchFamily="66" charset="0"/>
            </a:endParaRPr>
          </a:p>
          <a:p>
            <a:pPr algn="ctr">
              <a:defRPr/>
            </a:pPr>
            <a:r>
              <a:rPr lang="en-US" sz="3200" b="1" dirty="0">
                <a:solidFill>
                  <a:srgbClr val="FF9933"/>
                </a:solidFill>
                <a:latin typeface="Lindsey Pro" pitchFamily="66" charset="0"/>
              </a:rPr>
              <a:t> </a:t>
            </a:r>
            <a:endParaRPr lang="en-US" sz="3600" b="1" dirty="0">
              <a:solidFill>
                <a:srgbClr val="FF9933"/>
              </a:solidFill>
              <a:latin typeface="Lindsey Pro" pitchFamily="66" charset="0"/>
            </a:endParaRPr>
          </a:p>
          <a:p>
            <a:pPr algn="ctr">
              <a:defRPr/>
            </a:pPr>
            <a:r>
              <a:rPr lang="en-US" sz="5400" dirty="0">
                <a:latin typeface="Lindsey Pro" pitchFamily="66" charset="0"/>
              </a:rPr>
              <a:t> </a:t>
            </a:r>
            <a:endParaRPr lang="en-US" sz="4400" dirty="0">
              <a:latin typeface="Lindsey Pro" pitchFamily="66" charset="0"/>
            </a:endParaRPr>
          </a:p>
        </p:txBody>
      </p:sp>
      <p:pic>
        <p:nvPicPr>
          <p:cNvPr id="48133" name="Picture 10"/>
          <p:cNvPicPr>
            <a:picLocks noChangeAspect="1" noChangeArrowheads="1"/>
          </p:cNvPicPr>
          <p:nvPr/>
        </p:nvPicPr>
        <p:blipFill>
          <a:blip r:embed="rId3"/>
          <a:srcRect/>
          <a:stretch>
            <a:fillRect/>
          </a:stretch>
        </p:blipFill>
        <p:spPr bwMode="auto">
          <a:xfrm>
            <a:off x="6153244" y="5135990"/>
            <a:ext cx="1363372" cy="1342170"/>
          </a:xfrm>
          <a:prstGeom prst="rect">
            <a:avLst/>
          </a:prstGeom>
          <a:noFill/>
          <a:ln w="9525">
            <a:noFill/>
            <a:miter lim="800000"/>
            <a:headEnd/>
            <a:tailEnd/>
          </a:ln>
        </p:spPr>
      </p:pic>
    </p:spTree>
  </p:cSld>
  <p:clrMapOvr>
    <a:masterClrMapping/>
  </p:clrMapOvr>
  <p:transition advTm="1209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1481329"/>
            <a:ext cx="8229600" cy="3471672"/>
          </a:xfrm>
        </p:spPr>
        <p:txBody>
          <a:bodyPr/>
          <a:lstStyle/>
          <a:p>
            <a:pPr eaLnBrk="1" hangingPunct="1"/>
            <a:r>
              <a:rPr lang="en-US" sz="2400" dirty="0"/>
              <a:t>It may take four to six months for a child to recover academically from a school transfer.</a:t>
            </a:r>
          </a:p>
          <a:p>
            <a:pPr eaLnBrk="1" hangingPunct="1"/>
            <a:r>
              <a:rPr lang="en-US" sz="2400" dirty="0"/>
              <a:t>Highly mobile students are half as likely to graduate from high school.</a:t>
            </a:r>
          </a:p>
          <a:p>
            <a:pPr eaLnBrk="1" hangingPunct="1"/>
            <a:r>
              <a:rPr lang="en-US" sz="2400" dirty="0"/>
              <a:t>Isolation after a move impacts school attendance and performance.</a:t>
            </a:r>
            <a:endParaRPr lang="en-US" sz="2400" dirty="0" smtClean="0"/>
          </a:p>
          <a:p>
            <a:pPr eaLnBrk="1" hangingPunct="1">
              <a:buNone/>
            </a:pPr>
            <a:r>
              <a:rPr lang="en-US" sz="2400" dirty="0" smtClean="0"/>
              <a:t> </a:t>
            </a:r>
          </a:p>
          <a:p>
            <a:pPr eaLnBrk="1" hangingPunct="1">
              <a:buNone/>
            </a:pPr>
            <a:r>
              <a:rPr lang="en-US" sz="2400" dirty="0" smtClean="0"/>
              <a:t> </a:t>
            </a:r>
            <a:endParaRPr lang="en-US" sz="2400" dirty="0"/>
          </a:p>
        </p:txBody>
      </p:sp>
      <p:sp>
        <p:nvSpPr>
          <p:cNvPr id="4098" name="Title 1"/>
          <p:cNvSpPr>
            <a:spLocks noGrp="1"/>
          </p:cNvSpPr>
          <p:nvPr>
            <p:ph type="title"/>
          </p:nvPr>
        </p:nvSpPr>
        <p:spPr/>
        <p:txBody>
          <a:bodyPr>
            <a:normAutofit/>
          </a:bodyPr>
          <a:lstStyle/>
          <a:p>
            <a:pPr algn="ctr">
              <a:defRPr/>
            </a:pPr>
            <a:r>
              <a:rPr lang="en-US" sz="2400" i="1" dirty="0" smtClean="0"/>
              <a:t>Who are homeless children </a:t>
            </a:r>
            <a:br>
              <a:rPr lang="en-US" sz="2400" i="1" dirty="0" smtClean="0"/>
            </a:br>
            <a:r>
              <a:rPr lang="en-US" sz="2400" i="1" dirty="0" smtClean="0"/>
              <a:t>with special emotional needs</a:t>
            </a: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Vertical Text Placeholder 8"/>
          <p:cNvSpPr>
            <a:spLocks noGrp="1"/>
          </p:cNvSpPr>
          <p:nvPr>
            <p:ph idx="1"/>
          </p:nvPr>
        </p:nvSpPr>
        <p:spPr>
          <a:xfrm>
            <a:off x="1143000" y="1219200"/>
            <a:ext cx="7772400" cy="4495800"/>
          </a:xfrm>
        </p:spPr>
        <p:txBody>
          <a:bodyPr>
            <a:normAutofit/>
          </a:bodyPr>
          <a:lstStyle/>
          <a:p>
            <a:r>
              <a:rPr lang="en-US" baseline="0" dirty="0" smtClean="0"/>
              <a:t>21% of homeless children repeat a grade because of frequent absence from school, compared to</a:t>
            </a:r>
            <a:r>
              <a:rPr lang="en-US" dirty="0" smtClean="0"/>
              <a:t> </a:t>
            </a:r>
            <a:r>
              <a:rPr lang="en-US" baseline="0" dirty="0" smtClean="0"/>
              <a:t>5% of other children.</a:t>
            </a:r>
            <a:endParaRPr lang="en-US" baseline="0" dirty="0" smtClean="0"/>
          </a:p>
          <a:p>
            <a:r>
              <a:rPr lang="en-US" dirty="0" smtClean="0"/>
              <a:t>Have </a:t>
            </a:r>
            <a:r>
              <a:rPr lang="en-US" dirty="0" smtClean="0"/>
              <a:t>four times the average rate of delayed development.</a:t>
            </a:r>
          </a:p>
          <a:p>
            <a:r>
              <a:rPr lang="en-US" dirty="0" smtClean="0"/>
              <a:t>Are suspended twice as often as other children</a:t>
            </a:r>
            <a:endParaRPr lang="en-US" dirty="0"/>
          </a:p>
        </p:txBody>
      </p:sp>
      <p:sp>
        <p:nvSpPr>
          <p:cNvPr id="524290" name="Rectangle 2"/>
          <p:cNvSpPr>
            <a:spLocks noGrp="1" noChangeArrowheads="1"/>
          </p:cNvSpPr>
          <p:nvPr>
            <p:ph type="title"/>
          </p:nvPr>
        </p:nvSpPr>
        <p:spPr>
          <a:xfrm>
            <a:off x="381000" y="457200"/>
            <a:ext cx="8229600" cy="685800"/>
          </a:xfrm>
        </p:spPr>
        <p:txBody>
          <a:bodyPr>
            <a:normAutofit fontScale="90000"/>
          </a:bodyPr>
          <a:lstStyle/>
          <a:p>
            <a:pPr algn="ctr">
              <a:defRPr/>
            </a:pPr>
            <a:r>
              <a:rPr lang="en-US" sz="2400" i="1" dirty="0" smtClean="0"/>
              <a:t>Who are homeless children with special emotional needs</a:t>
            </a:r>
            <a:endParaRPr lang="en-US" sz="2400" dirty="0" smtClean="0">
              <a:ea typeface="+mj-ea"/>
              <a:cs typeface="+mj-cs"/>
            </a:endParaRPr>
          </a:p>
        </p:txBody>
      </p:sp>
      <p:sp>
        <p:nvSpPr>
          <p:cNvPr id="48131" name="Text Box 3"/>
          <p:cNvSpPr txBox="1">
            <a:spLocks noChangeArrowheads="1"/>
          </p:cNvSpPr>
          <p:nvPr/>
        </p:nvSpPr>
        <p:spPr bwMode="auto">
          <a:xfrm>
            <a:off x="614020" y="5807075"/>
            <a:ext cx="5896000" cy="307777"/>
          </a:xfrm>
          <a:prstGeom prst="rect">
            <a:avLst/>
          </a:prstGeom>
          <a:noFill/>
          <a:ln w="12700">
            <a:noFill/>
            <a:miter lim="800000"/>
            <a:headEnd type="none" w="sm" len="sm"/>
            <a:tailEnd type="none" w="sm" len="sm"/>
          </a:ln>
        </p:spPr>
        <p:txBody>
          <a:bodyPr wrap="square">
            <a:prstTxWarp prst="textNoShape">
              <a:avLst/>
            </a:prstTxWarp>
            <a:spAutoFit/>
          </a:bodyPr>
          <a:lstStyle/>
          <a:p>
            <a:r>
              <a:rPr lang="en-US" sz="1400" dirty="0">
                <a:latin typeface="Lindsey Pro" pitchFamily="66" charset="0"/>
              </a:rPr>
              <a:t>Source</a:t>
            </a:r>
            <a:r>
              <a:rPr lang="en-US" sz="1400" dirty="0" smtClean="0">
                <a:latin typeface="Lindsey Pro" pitchFamily="66" charset="0"/>
              </a:rPr>
              <a:t>: National Center on Family Homelessness (NCFH) </a:t>
            </a:r>
            <a:endParaRPr lang="en-US" sz="1400" dirty="0">
              <a:latin typeface="Lindsey Pro" pitchFamily="66" charset="0"/>
            </a:endParaRPr>
          </a:p>
        </p:txBody>
      </p:sp>
      <p:sp>
        <p:nvSpPr>
          <p:cNvPr id="524292" name="Rectangle 4"/>
          <p:cNvSpPr>
            <a:spLocks noChangeArrowheads="1"/>
          </p:cNvSpPr>
          <p:nvPr/>
        </p:nvSpPr>
        <p:spPr bwMode="auto">
          <a:xfrm>
            <a:off x="381000" y="1588572"/>
            <a:ext cx="8012113" cy="2831544"/>
          </a:xfrm>
          <a:prstGeom prst="rect">
            <a:avLst/>
          </a:prstGeom>
          <a:noFill/>
          <a:ln w="9525">
            <a:noFill/>
            <a:miter lim="800000"/>
            <a:headEnd/>
            <a:tailEnd/>
          </a:ln>
          <a:effectLst/>
        </p:spPr>
        <p:txBody>
          <a:bodyPr anchor="ctr">
            <a:prstTxWarp prst="textNoShape">
              <a:avLst/>
            </a:prstTxWarp>
            <a:spAutoFit/>
          </a:bodyPr>
          <a:lstStyle/>
          <a:p>
            <a:pPr algn="ctr">
              <a:defRPr/>
            </a:pPr>
            <a:r>
              <a:rPr lang="en-US" sz="2800" dirty="0">
                <a:latin typeface="Lindsey Pro" pitchFamily="66" charset="0"/>
              </a:rPr>
              <a:t>  </a:t>
            </a:r>
          </a:p>
          <a:p>
            <a:pPr algn="ctr">
              <a:defRPr/>
            </a:pPr>
            <a:endParaRPr lang="en-US" sz="2800" dirty="0" smtClean="0">
              <a:latin typeface="Lindsey Pro" pitchFamily="66" charset="0"/>
            </a:endParaRPr>
          </a:p>
          <a:p>
            <a:pPr algn="ctr">
              <a:defRPr/>
            </a:pPr>
            <a:endParaRPr lang="en-US" sz="3600" b="1" dirty="0" smtClean="0">
              <a:solidFill>
                <a:srgbClr val="FF9933"/>
              </a:solidFill>
              <a:latin typeface="Lindsey Pro" pitchFamily="66" charset="0"/>
            </a:endParaRPr>
          </a:p>
          <a:p>
            <a:pPr algn="ctr">
              <a:defRPr/>
            </a:pPr>
            <a:r>
              <a:rPr lang="en-US" sz="3200" b="1" dirty="0">
                <a:solidFill>
                  <a:srgbClr val="FF9933"/>
                </a:solidFill>
                <a:latin typeface="Lindsey Pro" pitchFamily="66" charset="0"/>
              </a:rPr>
              <a:t> </a:t>
            </a:r>
            <a:endParaRPr lang="en-US" sz="3600" b="1" dirty="0">
              <a:solidFill>
                <a:srgbClr val="FF9933"/>
              </a:solidFill>
              <a:latin typeface="Lindsey Pro" pitchFamily="66" charset="0"/>
            </a:endParaRPr>
          </a:p>
          <a:p>
            <a:pPr algn="ctr">
              <a:defRPr/>
            </a:pPr>
            <a:r>
              <a:rPr lang="en-US" sz="5400" dirty="0">
                <a:latin typeface="Lindsey Pro" pitchFamily="66" charset="0"/>
              </a:rPr>
              <a:t> </a:t>
            </a:r>
            <a:endParaRPr lang="en-US" sz="4400" dirty="0">
              <a:latin typeface="Lindsey Pro" pitchFamily="66" charset="0"/>
            </a:endParaRPr>
          </a:p>
        </p:txBody>
      </p:sp>
      <p:pic>
        <p:nvPicPr>
          <p:cNvPr id="48133" name="Picture 10"/>
          <p:cNvPicPr>
            <a:picLocks noChangeAspect="1" noChangeArrowheads="1"/>
          </p:cNvPicPr>
          <p:nvPr/>
        </p:nvPicPr>
        <p:blipFill>
          <a:blip r:embed="rId3"/>
          <a:srcRect/>
          <a:stretch>
            <a:fillRect/>
          </a:stretch>
        </p:blipFill>
        <p:spPr bwMode="auto">
          <a:xfrm>
            <a:off x="6153244" y="5135990"/>
            <a:ext cx="1363372" cy="1342170"/>
          </a:xfrm>
          <a:prstGeom prst="rect">
            <a:avLst/>
          </a:prstGeom>
          <a:noFill/>
          <a:ln w="9525">
            <a:noFill/>
            <a:miter lim="800000"/>
            <a:headEnd/>
            <a:tailEnd/>
          </a:ln>
        </p:spPr>
      </p:pic>
    </p:spTree>
  </p:cSld>
  <p:clrMapOvr>
    <a:masterClrMapping/>
  </p:clrMapOvr>
  <p:transition advTm="793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7" name="Rectangle 3"/>
          <p:cNvSpPr>
            <a:spLocks noGrp="1" noChangeArrowheads="1"/>
          </p:cNvSpPr>
          <p:nvPr>
            <p:ph idx="1"/>
          </p:nvPr>
        </p:nvSpPr>
        <p:spPr>
          <a:xfrm>
            <a:off x="457200" y="1295400"/>
            <a:ext cx="8686800" cy="5026025"/>
          </a:xfrm>
        </p:spPr>
        <p:txBody>
          <a:bodyPr/>
          <a:lstStyle/>
          <a:p>
            <a:pPr eaLnBrk="1" hangingPunct="1"/>
            <a:r>
              <a:rPr lang="en-US" sz="2400" b="1" dirty="0" smtClean="0">
                <a:effectLst>
                  <a:outerShdw blurRad="38100" dist="38100" dir="2700000" algn="tl">
                    <a:srgbClr val="DDDDDD"/>
                  </a:outerShdw>
                </a:effectLst>
              </a:rPr>
              <a:t>Challenges for Children who are Homeless</a:t>
            </a:r>
          </a:p>
          <a:p>
            <a:pPr lvl="1" eaLnBrk="1" hangingPunct="1"/>
            <a:r>
              <a:rPr lang="en-US" sz="2600" dirty="0" smtClean="0">
                <a:effectLst>
                  <a:outerShdw blurRad="38100" dist="38100" dir="2700000" algn="tl">
                    <a:srgbClr val="DDDDDD"/>
                  </a:outerShdw>
                </a:effectLst>
              </a:rPr>
              <a:t>Inadequate or unstable housing</a:t>
            </a:r>
          </a:p>
          <a:p>
            <a:pPr lvl="1" eaLnBrk="1" hangingPunct="1"/>
            <a:r>
              <a:rPr lang="en-US" sz="2600" dirty="0" smtClean="0">
                <a:effectLst>
                  <a:outerShdw blurRad="38100" dist="38100" dir="2700000" algn="tl">
                    <a:srgbClr val="DDDDDD"/>
                  </a:outerShdw>
                </a:effectLst>
              </a:rPr>
              <a:t>Inconsistent and inadequate health care</a:t>
            </a:r>
          </a:p>
          <a:p>
            <a:pPr lvl="1" eaLnBrk="1" hangingPunct="1"/>
            <a:r>
              <a:rPr lang="en-US" sz="2600" dirty="0" smtClean="0">
                <a:effectLst>
                  <a:outerShdw blurRad="38100" dist="38100" dir="2700000" algn="tl">
                    <a:srgbClr val="DDDDDD"/>
                  </a:outerShdw>
                </a:effectLst>
              </a:rPr>
              <a:t>Inadequate nutrition</a:t>
            </a:r>
          </a:p>
          <a:p>
            <a:pPr lvl="1" eaLnBrk="1" hangingPunct="1"/>
            <a:r>
              <a:rPr lang="en-US" sz="2600" dirty="0" smtClean="0">
                <a:effectLst>
                  <a:outerShdw blurRad="38100" dist="38100" dir="2700000" algn="tl">
                    <a:srgbClr val="DDDDDD"/>
                  </a:outerShdw>
                </a:effectLst>
              </a:rPr>
              <a:t>Adolescent mothers</a:t>
            </a:r>
          </a:p>
          <a:p>
            <a:pPr lvl="1" eaLnBrk="1" hangingPunct="1"/>
            <a:r>
              <a:rPr lang="en-US" sz="2600" dirty="0" smtClean="0">
                <a:effectLst>
                  <a:outerShdw blurRad="38100" dist="38100" dir="2700000" algn="tl">
                    <a:srgbClr val="DDDDDD"/>
                  </a:outerShdw>
                </a:effectLst>
              </a:rPr>
              <a:t>Disrupted or limited family support</a:t>
            </a:r>
          </a:p>
          <a:p>
            <a:pPr lvl="1" eaLnBrk="1" hangingPunct="1"/>
            <a:r>
              <a:rPr lang="en-US" sz="3700" b="1" dirty="0" smtClean="0">
                <a:solidFill>
                  <a:srgbClr val="FF0000"/>
                </a:solidFill>
                <a:effectLst>
                  <a:outerShdw blurRad="38100" dist="38100" dir="2700000" algn="tl">
                    <a:srgbClr val="DDDDDD"/>
                  </a:outerShdw>
                </a:effectLst>
              </a:rPr>
              <a:t>Emotional stress or depression</a:t>
            </a:r>
          </a:p>
          <a:p>
            <a:pPr eaLnBrk="1" hangingPunct="1">
              <a:buFontTx/>
              <a:buNone/>
            </a:pPr>
            <a:endParaRPr lang="en-US" dirty="0" smtClean="0">
              <a:effectLst>
                <a:outerShdw blurRad="38100" dist="38100" dir="2700000" algn="tl">
                  <a:srgbClr val="DDDDDD"/>
                </a:outerShdw>
              </a:effectLst>
            </a:endParaRPr>
          </a:p>
        </p:txBody>
      </p:sp>
      <p:sp>
        <p:nvSpPr>
          <p:cNvPr id="5" name="Slide Number Placeholder 4"/>
          <p:cNvSpPr>
            <a:spLocks noGrp="1"/>
          </p:cNvSpPr>
          <p:nvPr>
            <p:ph type="sldNum" sz="quarter" idx="12"/>
          </p:nvPr>
        </p:nvSpPr>
        <p:spPr/>
        <p:txBody>
          <a:bodyPr/>
          <a:lstStyle/>
          <a:p>
            <a:fld id="{B8D1F276-0BEE-48EC-A2E4-96228B16FC9C}" type="slidenum">
              <a:rPr lang="en-US" smtClean="0"/>
              <a:pPr/>
              <a:t>9</a:t>
            </a:fld>
            <a:endParaRPr lang="en-US" dirty="0"/>
          </a:p>
        </p:txBody>
      </p:sp>
      <p:sp>
        <p:nvSpPr>
          <p:cNvPr id="169986" name="Rectangle 2"/>
          <p:cNvSpPr>
            <a:spLocks noGrp="1" noChangeArrowheads="1"/>
          </p:cNvSpPr>
          <p:nvPr>
            <p:ph type="title"/>
          </p:nvPr>
        </p:nvSpPr>
        <p:spPr>
          <a:xfrm>
            <a:off x="914401" y="228600"/>
            <a:ext cx="8229600" cy="533400"/>
          </a:xfrm>
        </p:spPr>
        <p:txBody>
          <a:bodyPr>
            <a:normAutofit/>
          </a:bodyPr>
          <a:lstStyle/>
          <a:p>
            <a:pPr>
              <a:defRPr/>
            </a:pPr>
            <a:r>
              <a:rPr lang="en-US" sz="1800" i="1" dirty="0" smtClean="0">
                <a:solidFill>
                  <a:srgbClr val="0000FF"/>
                </a:solidFill>
              </a:rPr>
              <a:t>How are services defined for children through the McKinney-Vento Act </a:t>
            </a:r>
            <a:endParaRPr lang="en-US" sz="2800" dirty="0">
              <a:effectLst>
                <a:outerShdw blurRad="38100" dist="38100" dir="2700000" algn="tl">
                  <a:srgbClr val="DDDDDD"/>
                </a:outerShdw>
              </a:effectLst>
            </a:endParaRPr>
          </a:p>
        </p:txBody>
      </p:sp>
      <p:sp>
        <p:nvSpPr>
          <p:cNvPr id="17412" name="TextBox 3"/>
          <p:cNvSpPr txBox="1">
            <a:spLocks noChangeArrowheads="1"/>
          </p:cNvSpPr>
          <p:nvPr/>
        </p:nvSpPr>
        <p:spPr bwMode="auto">
          <a:xfrm>
            <a:off x="1219200" y="5943600"/>
            <a:ext cx="4800600" cy="307975"/>
          </a:xfrm>
          <a:prstGeom prst="rect">
            <a:avLst/>
          </a:prstGeom>
          <a:noFill/>
          <a:ln w="9525">
            <a:noFill/>
            <a:miter lim="800000"/>
            <a:headEnd/>
            <a:tailEnd/>
          </a:ln>
        </p:spPr>
        <p:txBody>
          <a:bodyPr>
            <a:prstTxWarp prst="textNoShape">
              <a:avLst/>
            </a:prstTxWarp>
            <a:spAutoFit/>
          </a:bodyPr>
          <a:lstStyle/>
          <a:p>
            <a:r>
              <a:rPr lang="en-US" sz="1400" dirty="0"/>
              <a:t>Source:</a:t>
            </a:r>
            <a:r>
              <a:rPr lang="en-US" sz="1400" dirty="0" smtClean="0"/>
              <a:t> Dr. Pat Popp, Project Hope, 2012</a:t>
            </a:r>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2433</TotalTime>
  <Words>3760</Words>
  <Application>Microsoft Macintosh PowerPoint</Application>
  <PresentationFormat>On-screen Show (4:3)</PresentationFormat>
  <Paragraphs>387</Paragraphs>
  <Slides>37</Slides>
  <Notes>23</Notes>
  <HiddenSlides>0</HiddenSlides>
  <MMClips>0</MMClips>
  <ScaleCrop>false</ScaleCrop>
  <HeadingPairs>
    <vt:vector size="4" baseType="variant">
      <vt:variant>
        <vt:lpstr>Design Template</vt:lpstr>
      </vt:variant>
      <vt:variant>
        <vt:i4>1</vt:i4>
      </vt:variant>
      <vt:variant>
        <vt:lpstr>Slide Titles</vt:lpstr>
      </vt:variant>
      <vt:variant>
        <vt:i4>37</vt:i4>
      </vt:variant>
    </vt:vector>
  </HeadingPairs>
  <TitlesOfParts>
    <vt:vector size="38" baseType="lpstr">
      <vt:lpstr>Concourse</vt:lpstr>
      <vt:lpstr>Homelessness through the Eyes of Children:  A Special Needs Perspective</vt:lpstr>
      <vt:lpstr>Homelessness through the Eyes of Children:  A Special Needs Perspective</vt:lpstr>
      <vt:lpstr>Homelessness through the  Eyes of Children:  A Special Needs Perspective</vt:lpstr>
      <vt:lpstr>Who are the “homeless children” in MN</vt:lpstr>
      <vt:lpstr>Who are the “homeless children” in MN</vt:lpstr>
      <vt:lpstr>Who are homeless children with special emotional needs</vt:lpstr>
      <vt:lpstr>Who are homeless children  with special emotional needs</vt:lpstr>
      <vt:lpstr>Who are homeless children with special emotional needs</vt:lpstr>
      <vt:lpstr>How are services defined for children through the McKinney-Vento Act </vt:lpstr>
      <vt:lpstr>Who are homeless children with special emotional needs</vt:lpstr>
      <vt:lpstr> </vt:lpstr>
      <vt:lpstr>Who are homeless children with special emotional needs</vt:lpstr>
      <vt:lpstr>Homelessness through the  Eyes of Children:  A Special Needs Perspective</vt:lpstr>
      <vt:lpstr> McKinney-Vento and  IDEA Intersection</vt:lpstr>
      <vt:lpstr> Who are homeless children with special emotional needs</vt:lpstr>
      <vt:lpstr>How are services defined for children through the McKinney-Vento Act </vt:lpstr>
      <vt:lpstr>How are services defined for children through the McKinney-Vento Act </vt:lpstr>
      <vt:lpstr>How are services defined for children through the McKinney-Vento Act  and IDEA</vt:lpstr>
      <vt:lpstr>How are services defined for children through the McKinney-Vento Act  and IDEA</vt:lpstr>
      <vt:lpstr>Homelessness through the  Eyes of Children:  A Special Needs Perspective</vt:lpstr>
      <vt:lpstr>How vulnerable are  you  to becoming homeless?</vt:lpstr>
      <vt:lpstr>Homelessness through the  Eyes of Children:  A Special Needs Perspective</vt:lpstr>
      <vt:lpstr>Effective Teachers  of Homeless Children</vt:lpstr>
      <vt:lpstr>How can classroom teachers and related personnel assist  children with special emotional needs who are homeless  </vt:lpstr>
      <vt:lpstr>Developmental Repair Anne Gearity,UMN, 2011</vt:lpstr>
      <vt:lpstr>Effective Teachers of Children  who are Homeless</vt:lpstr>
      <vt:lpstr>Effective Teachers  of Homeless Children</vt:lpstr>
      <vt:lpstr>How can classroom teachers and related personnel assist  children with special emotional needs who are homeless  </vt:lpstr>
      <vt:lpstr>How can classroom teachers and related personnel assist  children with special emotional needs who are homeless  </vt:lpstr>
      <vt:lpstr>Strategies for Facilitation between Mental Health Resources &amp; Homeless Liaisons</vt:lpstr>
      <vt:lpstr>Strategies for Facilitation between Mental Health Resources &amp; Homeless Liaisons</vt:lpstr>
      <vt:lpstr>How can classroom teachers and related personnel assist  children with special emotional needs who are homeless </vt:lpstr>
      <vt:lpstr>How can classroom teachers and related personnel assist  children with special emotional needs who are homeless  </vt:lpstr>
      <vt:lpstr>Slide 34</vt:lpstr>
      <vt:lpstr>Closing Thought</vt:lpstr>
      <vt:lpstr>Closing Thought</vt:lpstr>
      <vt:lpstr>Homelessness through the Eyes of Children:  A Special Needs Perspective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McKinney-Vento and IDEA Intersection</dc:title>
  <dc:creator>Linda</dc:creator>
  <cp:lastModifiedBy>Julie Jochum Gartrell</cp:lastModifiedBy>
  <cp:revision>84</cp:revision>
  <dcterms:created xsi:type="dcterms:W3CDTF">2013-04-28T18:15:13Z</dcterms:created>
  <dcterms:modified xsi:type="dcterms:W3CDTF">2013-04-28T19:19:15Z</dcterms:modified>
</cp:coreProperties>
</file>